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256" r:id="rId2"/>
    <p:sldId id="257" r:id="rId3"/>
    <p:sldId id="258" r:id="rId4"/>
    <p:sldId id="310" r:id="rId5"/>
    <p:sldId id="259" r:id="rId6"/>
    <p:sldId id="316" r:id="rId7"/>
    <p:sldId id="317" r:id="rId8"/>
    <p:sldId id="311" r:id="rId9"/>
    <p:sldId id="260" r:id="rId10"/>
    <p:sldId id="314" r:id="rId11"/>
    <p:sldId id="277" r:id="rId12"/>
    <p:sldId id="267" r:id="rId13"/>
    <p:sldId id="315" r:id="rId14"/>
    <p:sldId id="269" r:id="rId15"/>
    <p:sldId id="278" r:id="rId16"/>
    <p:sldId id="279" r:id="rId17"/>
    <p:sldId id="280" r:id="rId18"/>
    <p:sldId id="281" r:id="rId19"/>
    <p:sldId id="289" r:id="rId20"/>
    <p:sldId id="282" r:id="rId21"/>
    <p:sldId id="290" r:id="rId22"/>
    <p:sldId id="283" r:id="rId23"/>
    <p:sldId id="291" r:id="rId24"/>
    <p:sldId id="318" r:id="rId25"/>
    <p:sldId id="319" r:id="rId26"/>
    <p:sldId id="320" r:id="rId27"/>
    <p:sldId id="321" r:id="rId28"/>
    <p:sldId id="322" r:id="rId29"/>
    <p:sldId id="323" r:id="rId30"/>
    <p:sldId id="324" r:id="rId31"/>
    <p:sldId id="325" r:id="rId32"/>
    <p:sldId id="261" r:id="rId33"/>
    <p:sldId id="326" r:id="rId34"/>
    <p:sldId id="327" r:id="rId3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A93FB"/>
    <a:srgbClr val="0070C0"/>
    <a:srgbClr val="0054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652" autoAdjust="0"/>
    <p:restoredTop sz="83469" autoAdjust="0"/>
  </p:normalViewPr>
  <p:slideViewPr>
    <p:cSldViewPr snapToGrid="0">
      <p:cViewPr varScale="1">
        <p:scale>
          <a:sx n="106" d="100"/>
          <a:sy n="106" d="100"/>
        </p:scale>
        <p:origin x="113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4240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40C9F9-0C49-4CFA-987E-166330805295}" type="datetimeFigureOut">
              <a:rPr lang="ko-KR" altLang="en-US" smtClean="0"/>
              <a:t>2024. 3. 28.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A6833F-4231-436B-8C29-4F8E9CF306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5547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0509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solidFill>
                  <a:schemeClr val="tx1"/>
                </a:solidFill>
              </a:rPr>
              <a:t>프로젝트의 </a:t>
            </a:r>
            <a:r>
              <a:rPr lang="ko-KR" altLang="en-US" sz="1200" dirty="0" err="1">
                <a:solidFill>
                  <a:schemeClr val="tx1"/>
                </a:solidFill>
              </a:rPr>
              <a:t>구조도입니다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  <a:r>
              <a:rPr lang="ko-KR" altLang="en-US" sz="1200" dirty="0">
                <a:solidFill>
                  <a:schemeClr val="tx1"/>
                </a:solidFill>
              </a:rPr>
              <a:t> 개발 구역별로 디렉토리를 분류했고 </a:t>
            </a:r>
            <a:r>
              <a:rPr lang="ko-KR" altLang="en-US" sz="1200" dirty="0" err="1">
                <a:solidFill>
                  <a:schemeClr val="tx1"/>
                </a:solidFill>
              </a:rPr>
              <a:t>리덕스를</a:t>
            </a:r>
            <a:r>
              <a:rPr lang="ko-KR" altLang="en-US" sz="1200" dirty="0">
                <a:solidFill>
                  <a:schemeClr val="tx1"/>
                </a:solidFill>
              </a:rPr>
              <a:t> 활용하여 데이터를 관리했으며</a:t>
            </a:r>
            <a:r>
              <a:rPr lang="en-US" altLang="ko-KR" sz="1200" dirty="0">
                <a:solidFill>
                  <a:schemeClr val="tx1"/>
                </a:solidFill>
              </a:rPr>
              <a:t>,</a:t>
            </a:r>
            <a:r>
              <a:rPr lang="ko-KR" altLang="en-US" sz="1200" dirty="0">
                <a:solidFill>
                  <a:schemeClr val="tx1"/>
                </a:solidFill>
              </a:rPr>
              <a:t> 스타일을 공통 작성했습니다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  <a:r>
              <a:rPr lang="ko-KR" altLang="en-US" sz="1200" dirty="0">
                <a:solidFill>
                  <a:schemeClr val="tx1"/>
                </a:solidFill>
              </a:rPr>
              <a:t>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31096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06395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90755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88408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메인화면</a:t>
            </a:r>
            <a:r>
              <a:rPr lang="ko-KR" altLang="en-US" dirty="0"/>
              <a:t> 기능을 소개하겠습니다</a:t>
            </a:r>
            <a:r>
              <a:rPr lang="en-US" altLang="ko-KR" dirty="0"/>
              <a:t>.</a:t>
            </a:r>
            <a:r>
              <a:rPr lang="ko-KR" altLang="en-US" dirty="0"/>
              <a:t> 캠페인 영역은 </a:t>
            </a:r>
            <a:r>
              <a:rPr lang="en" altLang="ko-KR" dirty="0"/>
              <a:t>swiper </a:t>
            </a:r>
            <a:r>
              <a:rPr lang="ko-KR" altLang="en-US" dirty="0"/>
              <a:t>라이브러리를 활용했으며</a:t>
            </a:r>
            <a:r>
              <a:rPr lang="en-US" altLang="ko-KR" dirty="0"/>
              <a:t>, </a:t>
            </a:r>
            <a:r>
              <a:rPr lang="en" altLang="ko-KR" dirty="0" err="1"/>
              <a:t>Axios</a:t>
            </a:r>
            <a:r>
              <a:rPr lang="ko-KR" altLang="en-US" dirty="0"/>
              <a:t>로 데이터를 요청하고 </a:t>
            </a:r>
            <a:r>
              <a:rPr lang="en" altLang="ko-KR" dirty="0"/>
              <a:t>Redux</a:t>
            </a:r>
            <a:r>
              <a:rPr lang="ko-KR" altLang="en-US" dirty="0" err="1"/>
              <a:t>를</a:t>
            </a:r>
            <a:r>
              <a:rPr lang="ko-KR" altLang="en-US" dirty="0"/>
              <a:t> 통해 데이터 </a:t>
            </a:r>
            <a:r>
              <a:rPr lang="ko-KR" altLang="en-US" dirty="0" err="1"/>
              <a:t>로드하여</a:t>
            </a:r>
            <a:r>
              <a:rPr lang="ko-KR" altLang="en-US" dirty="0"/>
              <a:t> 사용자가 등록한 게시글을 최신순으로 표시했습니다</a:t>
            </a:r>
            <a:r>
              <a:rPr lang="en-US" altLang="ko-KR" dirty="0"/>
              <a:t>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latin typeface="+mj-ea"/>
              </a:rPr>
              <a:t>탄소발자국 영역은 </a:t>
            </a:r>
            <a:r>
              <a:rPr lang="en-US" altLang="ko-KR" sz="1200" dirty="0">
                <a:latin typeface="+mj-ea"/>
              </a:rPr>
              <a:t>Recharts</a:t>
            </a:r>
            <a:r>
              <a:rPr lang="ko-KR" altLang="en-US" sz="1200" dirty="0">
                <a:latin typeface="+mj-ea"/>
              </a:rPr>
              <a:t> 라이브러리 사용하여 사용자의 </a:t>
            </a:r>
            <a:r>
              <a:rPr lang="ko-KR" altLang="en-US" sz="1200" dirty="0">
                <a:latin typeface="+mj-ea"/>
                <a:ea typeface="+mj-ea"/>
              </a:rPr>
              <a:t>누적 탄소계산 데이터를 </a:t>
            </a:r>
            <a:r>
              <a:rPr lang="ko-KR" altLang="en-US" sz="1200" dirty="0" err="1">
                <a:latin typeface="+mj-ea"/>
                <a:ea typeface="+mj-ea"/>
              </a:rPr>
              <a:t>시각화했습니다</a:t>
            </a:r>
            <a:r>
              <a:rPr lang="en-US" altLang="ko-KR" sz="1200" dirty="0">
                <a:latin typeface="+mj-ea"/>
                <a:ea typeface="+mj-ea"/>
              </a:rPr>
              <a:t>.</a:t>
            </a:r>
            <a:endParaRPr lang="ko-KR" altLang="en-US" sz="1200" dirty="0">
              <a:latin typeface="+mj-ea"/>
              <a:ea typeface="+mj-ea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200" dirty="0">
              <a:latin typeface="+mj-ea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05012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-  </a:t>
            </a:r>
            <a:r>
              <a:rPr lang="ko-KR" altLang="en-US" dirty="0"/>
              <a:t>로그인 및 회원가입 페이지입니다</a:t>
            </a:r>
            <a:r>
              <a:rPr lang="en-US" altLang="ko-KR" dirty="0"/>
              <a:t>. </a:t>
            </a:r>
            <a:r>
              <a:rPr lang="ko-KR" altLang="en-US" dirty="0"/>
              <a:t>회원 유형에 따라 탭 형식으로 구분하여 로그인 창을 구현했습니다</a:t>
            </a:r>
            <a:r>
              <a:rPr lang="en-US" altLang="ko-KR" dirty="0"/>
              <a:t>. </a:t>
            </a:r>
            <a:r>
              <a:rPr lang="ko-KR" altLang="en-US" dirty="0"/>
              <a:t>비밀번호는 </a:t>
            </a:r>
            <a:r>
              <a:rPr lang="en" altLang="ko-KR" dirty="0" err="1"/>
              <a:t>bcrypt</a:t>
            </a:r>
            <a:r>
              <a:rPr lang="ko-KR" altLang="en-US" dirty="0" err="1"/>
              <a:t>를</a:t>
            </a:r>
            <a:r>
              <a:rPr lang="ko-KR" altLang="en-US" dirty="0"/>
              <a:t> 통한 </a:t>
            </a:r>
            <a:r>
              <a:rPr lang="ko-KR" altLang="en-US" dirty="0" err="1"/>
              <a:t>해싱</a:t>
            </a:r>
            <a:r>
              <a:rPr lang="ko-KR" altLang="en-US" dirty="0"/>
              <a:t> 알고리즘을 활용하여 암호화되어 데이터베이스에 저장됩니다</a:t>
            </a:r>
            <a:r>
              <a:rPr lang="en-US" altLang="ko-KR" dirty="0"/>
              <a:t>. </a:t>
            </a:r>
            <a:r>
              <a:rPr lang="ko-KR" altLang="en-US" dirty="0"/>
              <a:t>또한</a:t>
            </a:r>
            <a:r>
              <a:rPr lang="en-US" altLang="ko-KR" dirty="0"/>
              <a:t>, </a:t>
            </a:r>
            <a:r>
              <a:rPr lang="ko-KR" altLang="en-US" dirty="0"/>
              <a:t>로그인 시 세션에 유저 데이터를 저장하여 세션을 관리하여 로그인 후 사용자의 상태를 유지하고 인증을 유지합니다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- </a:t>
            </a:r>
            <a:r>
              <a:rPr lang="ko-KR" altLang="en-US" dirty="0"/>
              <a:t>회원 유형별 회원가입 버튼을 만들었고 각 버튼을 클릭하면 해당하는 폼페이지로 이동하도록 </a:t>
            </a:r>
            <a:r>
              <a:rPr lang="ko-KR" altLang="en-US" dirty="0" err="1"/>
              <a:t>라우트를</a:t>
            </a:r>
            <a:r>
              <a:rPr lang="ko-KR" altLang="en-US" dirty="0"/>
              <a:t> 설정했습니다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64517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dirty="0"/>
              <a:t>-</a:t>
            </a:r>
            <a:r>
              <a:rPr kumimoji="1" lang="ko-KR" altLang="en-US" sz="1200" dirty="0"/>
              <a:t> </a:t>
            </a: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회원가입 페이지는 </a:t>
            </a:r>
            <a:r>
              <a:rPr kumimoji="1" lang="ko-KR" altLang="en-US" sz="1200" dirty="0"/>
              <a:t>동일한 레이아웃을 활용하였으나 </a:t>
            </a: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각 회원 유형에 따라 인풋 및 버튼 등의 요소를 조정했습니다</a:t>
            </a:r>
            <a:r>
              <a:rPr lang="en-US" altLang="ko-KR" sz="1200" b="0" i="0" dirty="0">
                <a:solidFill>
                  <a:srgbClr val="0D0D0D"/>
                </a:solidFill>
                <a:effectLst/>
                <a:latin typeface="Söhne"/>
              </a:rPr>
              <a:t>.</a:t>
            </a:r>
            <a:endParaRPr kumimoji="1"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5989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- </a:t>
            </a:r>
            <a:r>
              <a:rPr lang="ko-KR" altLang="en-US" dirty="0"/>
              <a:t>캠페인 게시판은 </a:t>
            </a:r>
            <a:r>
              <a:rPr lang="en" altLang="ko-KR" dirty="0"/>
              <a:t>CRUD </a:t>
            </a:r>
            <a:r>
              <a:rPr lang="ko-KR" altLang="en-US" dirty="0"/>
              <a:t>기능을 중심으로 </a:t>
            </a:r>
            <a:r>
              <a:rPr lang="en" altLang="ko-KR" dirty="0"/>
              <a:t>RESTful</a:t>
            </a:r>
            <a:r>
              <a:rPr lang="ko-KR" altLang="en-US" dirty="0"/>
              <a:t>한 방식으로 구성했으며</a:t>
            </a:r>
            <a:r>
              <a:rPr lang="en-US" altLang="ko-KR" dirty="0"/>
              <a:t>, </a:t>
            </a:r>
            <a:r>
              <a:rPr lang="ko-KR" altLang="en-US" dirty="0"/>
              <a:t>비동기적으로 데이터를 처리하는데 집중했습니다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- </a:t>
            </a:r>
            <a:r>
              <a:rPr lang="ko-KR" altLang="en-US" dirty="0"/>
              <a:t>회원 유형별로 게시글을 볼 수 있도록 탭 형식으로 구분했고</a:t>
            </a:r>
            <a:r>
              <a:rPr lang="en-US" altLang="ko-KR" dirty="0"/>
              <a:t>,</a:t>
            </a:r>
            <a:r>
              <a:rPr lang="ko-KR" altLang="en-US" dirty="0"/>
              <a:t> 각 탭을 클릭하면 해당 유형에 관련된 컨텐츠가 표시됩니다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- </a:t>
            </a:r>
            <a:r>
              <a:rPr lang="ko-KR" altLang="en-US" dirty="0"/>
              <a:t>또한</a:t>
            </a:r>
            <a:r>
              <a:rPr lang="en-US" altLang="ko-KR" dirty="0"/>
              <a:t>,</a:t>
            </a:r>
            <a:r>
              <a:rPr lang="ko-KR" altLang="en-US" dirty="0"/>
              <a:t> 키워드를 입력하면 원하는 게시글을 찾을 수 있도록 검색 기능을 구현했고</a:t>
            </a:r>
            <a:r>
              <a:rPr lang="en-US" altLang="ko-KR" dirty="0"/>
              <a:t>, </a:t>
            </a:r>
            <a:r>
              <a:rPr lang="ko-KR" altLang="en-US" dirty="0"/>
              <a:t>페이지당 </a:t>
            </a:r>
            <a:r>
              <a:rPr lang="en-US" altLang="ko-KR" dirty="0"/>
              <a:t>9</a:t>
            </a:r>
            <a:r>
              <a:rPr lang="ko-KR" altLang="en-US" dirty="0"/>
              <a:t>개씩 글을 노출하도록 </a:t>
            </a:r>
            <a:r>
              <a:rPr lang="ko-KR" altLang="en-US" dirty="0" err="1"/>
              <a:t>페이징</a:t>
            </a:r>
            <a:r>
              <a:rPr lang="ko-KR" altLang="en-US" dirty="0"/>
              <a:t> 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25818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- </a:t>
            </a:r>
            <a:r>
              <a:rPr lang="ko-KR" altLang="en-US" dirty="0"/>
              <a:t>캠페인 글쓰기 페이지 입니다</a:t>
            </a:r>
            <a:r>
              <a:rPr lang="en-US" altLang="ko-KR" dirty="0"/>
              <a:t>. </a:t>
            </a:r>
            <a:r>
              <a:rPr lang="ko-KR" altLang="en-US" dirty="0"/>
              <a:t>사용자가 기간을 설정할 수 있도록 </a:t>
            </a:r>
            <a:r>
              <a:rPr lang="en" altLang="ko-KR" dirty="0"/>
              <a:t>react-</a:t>
            </a:r>
            <a:r>
              <a:rPr lang="en" altLang="ko-KR" dirty="0" err="1"/>
              <a:t>datepicker</a:t>
            </a:r>
            <a:r>
              <a:rPr lang="en" altLang="ko-KR" dirty="0"/>
              <a:t> </a:t>
            </a:r>
            <a:r>
              <a:rPr lang="ko-KR" altLang="en-US" dirty="0"/>
              <a:t>라이브러리를 활용하여 캘린더에서 날짜를 선택할 수 있도록 했습니다</a:t>
            </a:r>
          </a:p>
          <a:p>
            <a:r>
              <a:rPr lang="en-US" altLang="ko-KR" dirty="0"/>
              <a:t>- </a:t>
            </a:r>
            <a:r>
              <a:rPr lang="ko-KR" altLang="en-US" dirty="0"/>
              <a:t>글쓰기 에디터는 </a:t>
            </a:r>
            <a:r>
              <a:rPr lang="en" altLang="ko-KR" dirty="0"/>
              <a:t>react-quill </a:t>
            </a:r>
            <a:r>
              <a:rPr lang="ko-KR" altLang="en-US" dirty="0"/>
              <a:t>라이브러리를 활용하여 필요에 따라 텍스트 스타일을 변경하거나 이미지를 삽입할 수 있도록 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8798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-  </a:t>
            </a:r>
            <a:r>
              <a:rPr lang="ko-KR" altLang="en-US" dirty="0"/>
              <a:t>또한</a:t>
            </a:r>
            <a:r>
              <a:rPr lang="en-US" altLang="ko-KR" dirty="0"/>
              <a:t>, </a:t>
            </a:r>
            <a:r>
              <a:rPr lang="ko-KR" altLang="en-US" dirty="0"/>
              <a:t>우편번호 </a:t>
            </a:r>
            <a:r>
              <a:rPr lang="en" altLang="ko-KR" dirty="0"/>
              <a:t>API</a:t>
            </a:r>
            <a:r>
              <a:rPr lang="ko-KR" altLang="en-US" dirty="0"/>
              <a:t>와 </a:t>
            </a:r>
            <a:r>
              <a:rPr lang="ko-KR" altLang="en-US" dirty="0" err="1"/>
              <a:t>카카오맵</a:t>
            </a:r>
            <a:r>
              <a:rPr lang="ko-KR" altLang="en-US" dirty="0"/>
              <a:t> </a:t>
            </a:r>
            <a:r>
              <a:rPr lang="en" altLang="ko-KR" dirty="0"/>
              <a:t>API</a:t>
            </a:r>
            <a:r>
              <a:rPr lang="ko-KR" altLang="en-US" dirty="0" err="1"/>
              <a:t>를</a:t>
            </a:r>
            <a:r>
              <a:rPr lang="ko-KR" altLang="en-US" dirty="0"/>
              <a:t> 적용했습니다</a:t>
            </a:r>
            <a:r>
              <a:rPr lang="en-US" altLang="ko-KR" dirty="0"/>
              <a:t>. </a:t>
            </a:r>
            <a:r>
              <a:rPr lang="ko-KR" altLang="en-US" dirty="0"/>
              <a:t>사용자가 주소를 입력하는 동안 우편번호 </a:t>
            </a:r>
            <a:r>
              <a:rPr lang="en" altLang="ko-KR" dirty="0"/>
              <a:t>API</a:t>
            </a:r>
            <a:r>
              <a:rPr lang="ko-KR" altLang="en-US" dirty="0" err="1"/>
              <a:t>를</a:t>
            </a:r>
            <a:r>
              <a:rPr lang="ko-KR" altLang="en-US" dirty="0"/>
              <a:t> 통해 자동 완성 기능을 제공하여 주소 입력을 간편화 했고</a:t>
            </a:r>
            <a:r>
              <a:rPr lang="en-US" altLang="ko-KR" dirty="0"/>
              <a:t>, </a:t>
            </a:r>
            <a:r>
              <a:rPr lang="ko-KR" altLang="en-US" dirty="0"/>
              <a:t>입력한 주소를 </a:t>
            </a:r>
            <a:r>
              <a:rPr lang="ko-KR" altLang="en-US" dirty="0" err="1"/>
              <a:t>카카오맵</a:t>
            </a:r>
            <a:r>
              <a:rPr lang="ko-KR" altLang="en-US" dirty="0"/>
              <a:t> </a:t>
            </a:r>
            <a:r>
              <a:rPr lang="en" altLang="ko-KR" dirty="0"/>
              <a:t>API</a:t>
            </a:r>
            <a:r>
              <a:rPr lang="ko-KR" altLang="en-US" dirty="0" err="1"/>
              <a:t>를</a:t>
            </a:r>
            <a:r>
              <a:rPr lang="ko-KR" altLang="en-US" dirty="0"/>
              <a:t> 이용하여 지도 상에서 시각적으로 확인할 수 있도록 구현했습니다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39731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380547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- </a:t>
            </a:r>
            <a:r>
              <a:rPr lang="ko-KR" altLang="en-US" dirty="0"/>
              <a:t>캠페인 상세 페이지입니다</a:t>
            </a:r>
            <a:r>
              <a:rPr lang="en-US" altLang="ko-KR" dirty="0"/>
              <a:t>. </a:t>
            </a:r>
            <a:r>
              <a:rPr lang="ko-KR" altLang="en-US" dirty="0"/>
              <a:t>페이지 상단에는 상세 정보와 작성자 정보를 표시했으며</a:t>
            </a:r>
            <a:r>
              <a:rPr lang="en-US" altLang="ko-KR" dirty="0"/>
              <a:t>, </a:t>
            </a:r>
            <a:r>
              <a:rPr lang="ko-KR" altLang="en-US" dirty="0"/>
              <a:t>등록한 이미지와 내용은 본문에 표시됩니다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- </a:t>
            </a:r>
            <a:r>
              <a:rPr lang="ko-KR" altLang="en-US" dirty="0"/>
              <a:t>댓글 기능은 사용자가 댓글을 작성하고 등록 버튼을 클릭하면 새로운 댓글이 표시되며</a:t>
            </a:r>
            <a:r>
              <a:rPr lang="en-US" altLang="ko-KR" dirty="0"/>
              <a:t>, </a:t>
            </a:r>
            <a:r>
              <a:rPr lang="ko-KR" altLang="en-US" dirty="0"/>
              <a:t>삭제 버튼을 클릭하면 해당 댓글이 즉시 삭제됩니다</a:t>
            </a:r>
            <a:r>
              <a:rPr lang="en-US" altLang="ko-KR" dirty="0"/>
              <a:t>. </a:t>
            </a:r>
            <a:r>
              <a:rPr lang="ko-KR" altLang="en-US" dirty="0"/>
              <a:t>해당 기능은 </a:t>
            </a:r>
            <a:r>
              <a:rPr lang="en" altLang="ko-KR" dirty="0"/>
              <a:t>AJAX</a:t>
            </a:r>
            <a:r>
              <a:rPr lang="ko-KR" altLang="en-US" dirty="0" err="1"/>
              <a:t>를</a:t>
            </a:r>
            <a:r>
              <a:rPr lang="ko-KR" altLang="en-US" dirty="0"/>
              <a:t> 활용하여 페이지를 새로 고치지 않고 댓글 목록을 동적으로 업데이트하도록 작업했습니다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- </a:t>
            </a:r>
            <a:r>
              <a:rPr lang="ko-KR" altLang="en-US" dirty="0"/>
              <a:t>버튼의 경우</a:t>
            </a:r>
            <a:r>
              <a:rPr lang="en-US" altLang="ko-KR" dirty="0"/>
              <a:t>, </a:t>
            </a:r>
            <a:r>
              <a:rPr lang="ko-KR" altLang="en-US" dirty="0"/>
              <a:t>등록된 사용자 정보와 일치여부를 비교하여 사용자가 작성한 글인 경우에만 수정 및 삭제 버튼을 표시했습니다</a:t>
            </a:r>
            <a:r>
              <a:rPr lang="en-US" altLang="ko-KR" dirty="0"/>
              <a:t>. </a:t>
            </a:r>
            <a:r>
              <a:rPr lang="ko-KR" altLang="en-US" dirty="0"/>
              <a:t>삭제 버튼을 클릭하면 게시글이 삭제됩니다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107981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- </a:t>
            </a:r>
            <a:r>
              <a:rPr lang="ko-KR" altLang="en-US" dirty="0"/>
              <a:t>사용자가 작성한 글이 아닐 경우에만 상세페이지에 신청하기 버튼을 노출시켰으며 해당 버튼을 클릭하면 신청서 폼 페이지로 이동하도록 했습니다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-</a:t>
            </a:r>
            <a:r>
              <a:rPr lang="ko-KR" altLang="en-US" dirty="0"/>
              <a:t> 캠페인 신청서 폼은</a:t>
            </a:r>
            <a:r>
              <a:rPr lang="en-US" altLang="ko-KR" dirty="0"/>
              <a:t> </a:t>
            </a:r>
            <a:r>
              <a:rPr lang="ko-KR" altLang="en-US" dirty="0"/>
              <a:t>로그인한 사용자 정보를 테이블 셀에 표시하고</a:t>
            </a:r>
            <a:r>
              <a:rPr lang="en-US" altLang="ko-KR" dirty="0"/>
              <a:t>, </a:t>
            </a:r>
            <a:r>
              <a:rPr lang="ko-KR" altLang="en-US" dirty="0"/>
              <a:t>각 입력 필드에 정보를 입력하면 해당 데이터를 서버에 전송합니다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748559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- </a:t>
            </a:r>
            <a:r>
              <a:rPr lang="ko-KR" altLang="en-US" dirty="0"/>
              <a:t>수정 기능입니다</a:t>
            </a:r>
            <a:r>
              <a:rPr lang="en-US" altLang="ko-KR" dirty="0"/>
              <a:t>. </a:t>
            </a:r>
            <a:r>
              <a:rPr lang="ko-KR" altLang="en-US" dirty="0"/>
              <a:t>서버에 저장된 데이터를 먼저 불러온 후</a:t>
            </a:r>
            <a:r>
              <a:rPr lang="en-US" altLang="ko-KR" dirty="0"/>
              <a:t>, </a:t>
            </a:r>
            <a:r>
              <a:rPr lang="ko-KR" altLang="en-US" dirty="0"/>
              <a:t>수정된 데이터를 다시 서버에 업데이트합니다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441122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- </a:t>
            </a:r>
            <a:r>
              <a:rPr lang="ko-KR" altLang="en-US" dirty="0"/>
              <a:t>마이페이지는 내가 쓴 글</a:t>
            </a:r>
            <a:r>
              <a:rPr lang="en-US" altLang="ko-KR" dirty="0"/>
              <a:t>, </a:t>
            </a:r>
            <a:r>
              <a:rPr lang="ko-KR" altLang="en-US" dirty="0"/>
              <a:t>신청한 캠페인</a:t>
            </a:r>
            <a:r>
              <a:rPr lang="en-US" altLang="ko-KR" dirty="0"/>
              <a:t>, </a:t>
            </a:r>
            <a:r>
              <a:rPr lang="ko-KR" altLang="en-US" dirty="0"/>
              <a:t>탄소 발자국을 볼 수 있는 페이지로</a:t>
            </a:r>
            <a:r>
              <a:rPr lang="en-US" altLang="ko-KR" dirty="0"/>
              <a:t>, </a:t>
            </a:r>
            <a:r>
              <a:rPr lang="ko-KR" altLang="en-US" dirty="0"/>
              <a:t>탭 형식으로 구성했습니다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- </a:t>
            </a:r>
            <a:r>
              <a:rPr lang="ko-KR" altLang="en-US" dirty="0"/>
              <a:t>각 탭 별 데이터 모두 로그인한 사용자가 작성한 글이 있는지 여부를 판단하여 관련된 콘텐츠를 표시하고</a:t>
            </a:r>
            <a:r>
              <a:rPr lang="en-US" altLang="ko-KR" dirty="0"/>
              <a:t>, </a:t>
            </a:r>
            <a:r>
              <a:rPr lang="ko-KR" altLang="en-US" dirty="0"/>
              <a:t>데이터가 없을 경우에는 </a:t>
            </a:r>
            <a:r>
              <a:rPr lang="ko-KR" altLang="en-US" dirty="0" err="1"/>
              <a:t>작성글이</a:t>
            </a:r>
            <a:r>
              <a:rPr lang="ko-KR" altLang="en-US" dirty="0"/>
              <a:t> 없다는 안내문구가 표시되도록 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716331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마이페이지에서는 저장된 유저의 월별 탄소 사용량을 확인하고</a:t>
            </a:r>
            <a:r>
              <a:rPr lang="en-US" altLang="ko-KR" dirty="0"/>
              <a:t>, “</a:t>
            </a:r>
            <a:r>
              <a:rPr lang="ko-KR" altLang="en-US" dirty="0" err="1"/>
              <a:t>최근＂월</a:t>
            </a:r>
            <a:r>
              <a:rPr lang="ko-KR" altLang="en-US" dirty="0"/>
              <a:t> 대비 </a:t>
            </a:r>
            <a:r>
              <a:rPr lang="ko-KR" altLang="en-US" dirty="0" err="1"/>
              <a:t>증감량을</a:t>
            </a:r>
            <a:r>
              <a:rPr lang="ko-KR" altLang="en-US" dirty="0"/>
              <a:t> 시각화 하여 제공 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344282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월별 사용량은 </a:t>
            </a:r>
            <a:r>
              <a:rPr lang="en-US" altLang="ko-KR" dirty="0"/>
              <a:t>“</a:t>
            </a:r>
            <a:r>
              <a:rPr lang="en-US" altLang="ko-KR" dirty="0" err="1"/>
              <a:t>datapicker</a:t>
            </a:r>
            <a:r>
              <a:rPr lang="en-US" altLang="ko-KR" dirty="0"/>
              <a:t>”</a:t>
            </a:r>
            <a:r>
              <a:rPr lang="ko-KR" altLang="en-US" dirty="0"/>
              <a:t> 라이브러리를 활용 하였고</a:t>
            </a:r>
            <a:endParaRPr lang="en-US" altLang="ko-KR" dirty="0"/>
          </a:p>
          <a:p>
            <a:r>
              <a:rPr lang="en-US" altLang="ko-KR" dirty="0"/>
              <a:t>“</a:t>
            </a:r>
            <a:r>
              <a:rPr lang="ko-KR" altLang="en-US" dirty="0"/>
              <a:t>최근</a:t>
            </a:r>
            <a:r>
              <a:rPr lang="en-US" altLang="ko-KR" dirty="0"/>
              <a:t>”</a:t>
            </a:r>
            <a:r>
              <a:rPr lang="ko-KR" altLang="en-US" dirty="0"/>
              <a:t>월 데이터와 </a:t>
            </a:r>
            <a:r>
              <a:rPr lang="ko-KR" altLang="en-US" dirty="0" err="1"/>
              <a:t>데이터피커에서</a:t>
            </a:r>
            <a:r>
              <a:rPr lang="ko-KR" altLang="en-US" dirty="0"/>
              <a:t> 선택된 월의 데이터를</a:t>
            </a:r>
            <a:endParaRPr lang="en-US" altLang="ko-KR" dirty="0"/>
          </a:p>
          <a:p>
            <a:r>
              <a:rPr lang="ko-KR" altLang="en-US" dirty="0"/>
              <a:t>클라이언트 사이드에서 연산 및  표시 기능을 차트로 제공합니다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394703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탄소 계산기 페이지에서는 사용자의 값을 </a:t>
            </a:r>
            <a:r>
              <a:rPr lang="ko-KR" altLang="en-US" dirty="0" err="1"/>
              <a:t>입력받는</a:t>
            </a:r>
            <a:r>
              <a:rPr lang="ko-KR" altLang="en-US" dirty="0"/>
              <a:t> 동시에 </a:t>
            </a:r>
            <a:r>
              <a:rPr lang="ko-KR" altLang="en-US" dirty="0" err="1"/>
              <a:t>계산값이</a:t>
            </a:r>
            <a:r>
              <a:rPr lang="ko-KR" altLang="en-US" dirty="0"/>
              <a:t> 출력되도록 구현했습니다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* </a:t>
            </a:r>
            <a:r>
              <a:rPr lang="ko-KR" altLang="en-US" dirty="0"/>
              <a:t>여기서 적용된 </a:t>
            </a:r>
            <a:r>
              <a:rPr lang="en-US" altLang="ko-KR" dirty="0"/>
              <a:t>“</a:t>
            </a:r>
            <a:r>
              <a:rPr lang="ko-KR" altLang="en-US" dirty="0"/>
              <a:t>연산공식</a:t>
            </a:r>
            <a:r>
              <a:rPr lang="en-US" altLang="ko-KR" dirty="0"/>
              <a:t>”</a:t>
            </a:r>
            <a:r>
              <a:rPr lang="ko-KR" altLang="en-US" dirty="0"/>
              <a:t>은 한국기후</a:t>
            </a:r>
            <a:r>
              <a:rPr lang="en-US" altLang="ko-KR" dirty="0"/>
              <a:t>-</a:t>
            </a:r>
            <a:r>
              <a:rPr lang="ko-KR" altLang="en-US" dirty="0"/>
              <a:t>환경네트워크  공기업에서 제공된 자료를 </a:t>
            </a:r>
            <a:r>
              <a:rPr lang="ko-KR" altLang="en-US" dirty="0" err="1"/>
              <a:t>기반으로합니다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613115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사용자의 입력과 동시에 항목별 계산결과가 표시되고 합계까지 출력되는 시연입니다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460366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탄소발자국 계산 결과 페이지에서는 각 항목별 </a:t>
            </a:r>
            <a:r>
              <a:rPr lang="ko-KR" altLang="en-US" dirty="0" err="1"/>
              <a:t>계산값과</a:t>
            </a:r>
            <a:r>
              <a:rPr lang="ko-KR" altLang="en-US" dirty="0"/>
              <a:t> </a:t>
            </a:r>
            <a:r>
              <a:rPr lang="ko-KR" altLang="en-US" dirty="0" err="1"/>
              <a:t>합계값을</a:t>
            </a:r>
            <a:r>
              <a:rPr lang="ko-KR" altLang="en-US" dirty="0"/>
              <a:t> 시각화 하여 사용자에게 제공 하고 별도의 </a:t>
            </a:r>
            <a:r>
              <a:rPr lang="en-US" altLang="ko-KR" dirty="0"/>
              <a:t>“</a:t>
            </a:r>
            <a:r>
              <a:rPr lang="ko-KR" altLang="en-US" dirty="0"/>
              <a:t>평균값</a:t>
            </a:r>
            <a:r>
              <a:rPr lang="en-US" altLang="ko-KR" dirty="0"/>
              <a:t>”</a:t>
            </a:r>
            <a:r>
              <a:rPr lang="ko-KR" altLang="en-US" dirty="0"/>
              <a:t>과 비교 할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dirty="0"/>
              <a:t>평균값은 </a:t>
            </a:r>
            <a:r>
              <a:rPr lang="en-US" altLang="ko-KR" dirty="0"/>
              <a:t>‘24</a:t>
            </a:r>
            <a:r>
              <a:rPr lang="ko-KR" altLang="en-US" dirty="0"/>
              <a:t>년 </a:t>
            </a:r>
            <a:r>
              <a:rPr lang="en-US" altLang="ko-KR" dirty="0"/>
              <a:t>2</a:t>
            </a:r>
            <a:r>
              <a:rPr lang="ko-KR" altLang="en-US" dirty="0"/>
              <a:t>월 한국기후</a:t>
            </a:r>
            <a:r>
              <a:rPr lang="en-US" altLang="ko-KR" dirty="0"/>
              <a:t>-</a:t>
            </a:r>
            <a:r>
              <a:rPr lang="ko-KR" altLang="en-US" dirty="0"/>
              <a:t>환경네트워크에서 집계된 값을 부여했습니다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280867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사용자의 탄소사용량 대비 항목별 저감목표를 지정 및 저장 할 수 있고</a:t>
            </a:r>
            <a:r>
              <a:rPr lang="en-US" altLang="ko-KR" dirty="0"/>
              <a:t>, </a:t>
            </a:r>
            <a:r>
              <a:rPr lang="ko-KR" altLang="en-US" dirty="0"/>
              <a:t>제공되는 </a:t>
            </a:r>
            <a:r>
              <a:rPr lang="en-US" altLang="ko-KR" dirty="0"/>
              <a:t>UI</a:t>
            </a:r>
            <a:r>
              <a:rPr lang="ko-KR" altLang="en-US" dirty="0"/>
              <a:t>는 </a:t>
            </a:r>
            <a:r>
              <a:rPr lang="ko-KR" altLang="en-US" dirty="0" err="1"/>
              <a:t>보시는바와</a:t>
            </a:r>
            <a:r>
              <a:rPr lang="ko-KR" altLang="en-US" dirty="0"/>
              <a:t> 같습니다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여기서 항목별 저감목표를 차트를 통해 </a:t>
            </a:r>
            <a:r>
              <a:rPr lang="ko-KR" altLang="en-US" dirty="0" err="1"/>
              <a:t>제공함으로서</a:t>
            </a:r>
            <a:r>
              <a:rPr lang="ko-KR" altLang="en-US" dirty="0"/>
              <a:t> 좀더 직관적으로 목표를 인식될 수 있게 차트로 표현하였습니다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69487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051594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사용자 사용량과 저감 목표 설정 후 </a:t>
            </a:r>
            <a:r>
              <a:rPr lang="en-US" altLang="ko-KR" dirty="0"/>
              <a:t>“</a:t>
            </a:r>
            <a:r>
              <a:rPr lang="ko-KR" altLang="en-US" dirty="0"/>
              <a:t>종합평가</a:t>
            </a:r>
            <a:r>
              <a:rPr lang="en-US" altLang="ko-KR" dirty="0"/>
              <a:t>”</a:t>
            </a:r>
            <a:r>
              <a:rPr lang="ko-KR" altLang="en-US" dirty="0"/>
              <a:t> 결과를 제공하며 월 </a:t>
            </a:r>
            <a:r>
              <a:rPr lang="en-US" altLang="ko-KR" dirty="0"/>
              <a:t>1</a:t>
            </a:r>
            <a:r>
              <a:rPr lang="ko-KR" altLang="en-US" dirty="0"/>
              <a:t>회 계산을 기준으로 </a:t>
            </a:r>
            <a:r>
              <a:rPr lang="en-US" altLang="ko-KR" dirty="0"/>
              <a:t>“</a:t>
            </a:r>
            <a:r>
              <a:rPr lang="ko-KR" altLang="en-US" dirty="0"/>
              <a:t>저장</a:t>
            </a:r>
            <a:r>
              <a:rPr lang="en-US" altLang="ko-KR" dirty="0"/>
              <a:t>”</a:t>
            </a:r>
            <a:r>
              <a:rPr lang="ko-KR" altLang="en-US" dirty="0"/>
              <a:t>시 구성 버튼을 변경</a:t>
            </a:r>
            <a:r>
              <a:rPr lang="en-US" altLang="ko-KR" dirty="0"/>
              <a:t>, “</a:t>
            </a:r>
            <a:r>
              <a:rPr lang="ko-KR" altLang="en-US" dirty="0"/>
              <a:t>이미지저장</a:t>
            </a:r>
            <a:r>
              <a:rPr lang="en-US" altLang="ko-KR" dirty="0"/>
              <a:t>”</a:t>
            </a:r>
            <a:r>
              <a:rPr lang="ko-KR" altLang="en-US" dirty="0"/>
              <a:t>기능만을 제공 하도록 구현 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163619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이미지 저장시에는 사용자의 선택에 맞춰 동적으로 출력되던</a:t>
            </a:r>
            <a:endParaRPr lang="en-US" altLang="ko-KR" dirty="0"/>
          </a:p>
          <a:p>
            <a:r>
              <a:rPr lang="en-US" altLang="ko-KR" dirty="0"/>
              <a:t>“</a:t>
            </a:r>
            <a:r>
              <a:rPr lang="ko-KR" altLang="en-US" dirty="0"/>
              <a:t>항목별 저감목표</a:t>
            </a:r>
            <a:r>
              <a:rPr lang="en-US" altLang="ko-KR" dirty="0"/>
              <a:t>”</a:t>
            </a:r>
            <a:r>
              <a:rPr lang="ko-KR" altLang="en-US" dirty="0"/>
              <a:t>를 문서화 하여 제공 하도록 구현했습니다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HTML2canvas</a:t>
            </a:r>
            <a:r>
              <a:rPr lang="ko-KR" altLang="en-US" dirty="0"/>
              <a:t>라이브러리를 활용 저장 위치는 윈도우 기준 다운로드 폴더입니다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저장되는 이미지 결과는 다음과 같습니다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- </a:t>
            </a:r>
            <a:r>
              <a:rPr lang="ko-KR" altLang="en-US" dirty="0"/>
              <a:t>이미지 링크 클릭 </a:t>
            </a:r>
            <a:r>
              <a:rPr lang="en-US" altLang="ko-KR" dirty="0"/>
              <a:t>– </a:t>
            </a:r>
            <a:r>
              <a:rPr lang="ko-KR" altLang="en-US" dirty="0"/>
              <a:t>확대 </a:t>
            </a:r>
            <a:r>
              <a:rPr lang="en-US" altLang="ko-KR" dirty="0"/>
              <a:t>- </a:t>
            </a:r>
            <a:r>
              <a:rPr lang="ko-KR" altLang="en-US" dirty="0"/>
              <a:t>스크롤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9732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754857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418564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65696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저희는 탄소 중립 가치를 공유하고 함께 참여할 수 있는 문화를 조성하는 것을 목표로 하여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탄소 중립을 실현을 위한 플랫폼을 구축하고자 이 프로젝트를 기획했습니다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개인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기업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단체 사용자가 캠페인을 만들고 공유할 수 있는 플랫폼 구축하고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,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 개인의 활동이 탄소 중립에 미치는 영향을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latin typeface="Söhne"/>
              </a:rPr>
              <a:t>시각화하여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 자발적인 참여를 유도하는 것이 저희의 목표입니다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85416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38685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93813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40309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14511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66182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7C0E3E-8D5D-4F8D-ABA6-8150D14905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C5E2489-E927-43BD-8B55-53EA39DB98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EE17630-232B-411F-BC62-16530C555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D09C-3FD0-4079-8A0E-8F8B78FD6092}" type="datetimeFigureOut">
              <a:rPr lang="ko-KR" altLang="en-US" smtClean="0"/>
              <a:t>2024. 3. 28.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CEF244B-0144-4C9E-A919-628D5B8785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E35198E-0819-4B3C-82DB-A241FE1336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20905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3D66A1-1BC3-4AC9-B906-4C61F906F5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4E01D30-E2AB-4567-AD10-CBD0CA8F6E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DFCE253-18A9-41B8-94BA-81DC9CBBD5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D09C-3FD0-4079-8A0E-8F8B78FD6092}" type="datetimeFigureOut">
              <a:rPr lang="ko-KR" altLang="en-US" smtClean="0"/>
              <a:t>2024. 3. 28.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4029266-8CA8-41F4-AFB3-4AF3335609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8200091-9EBE-4922-BA55-155F0C802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98186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1E81314-2AC8-4272-8D33-6E0D3E9B07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8215786-FC7E-4E04-B3BD-017D093785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779B21F-67A8-4023-9E5A-C2255E83B0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D09C-3FD0-4079-8A0E-8F8B78FD6092}" type="datetimeFigureOut">
              <a:rPr lang="ko-KR" altLang="en-US" smtClean="0"/>
              <a:t>2024. 3. 28.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A4D0871-6DA2-4060-A146-7F894829F4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94CDB3F-7731-49C2-8996-C72DC1957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01414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7CDB31-2446-4A16-AD55-6F4511289F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184" y="253756"/>
            <a:ext cx="4566138" cy="426183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E875A6B-D4D9-465D-8C8B-9A563BBE73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EFF59-9DE3-4C3C-B8BB-39DE230C4F04}" type="datetimeFigureOut">
              <a:rPr lang="ko-KR" altLang="en-US" smtClean="0"/>
              <a:t>2024. 3. 28.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91D453C-F6DB-46A0-982B-7F1E924D7F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024274E-F2A9-4195-8339-B05E1ADFB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431D7-CBEB-4A99-BE57-3A2CE7B47B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4801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14:gallery dir="l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slow" advClick="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0BA4AD-085E-49BB-BA3F-1343D77C5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DE264D9-F9CD-4564-ACFC-9BC67D4C6C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7826FDF-3AA6-4869-8BF4-7017419F6C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D09C-3FD0-4079-8A0E-8F8B78FD6092}" type="datetimeFigureOut">
              <a:rPr lang="ko-KR" altLang="en-US" smtClean="0"/>
              <a:t>2024. 3. 28.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41336AA-7C41-435E-A5D7-1A63F5826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1888DD1-4723-45FC-88B7-D68FE6A5C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24817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C3A200-027D-4E59-865D-2F3C59DD4E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F3EC595-175D-49A6-A32A-118637BF1E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B9C02B5-D726-4C06-B19B-170CAA986E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D09C-3FD0-4079-8A0E-8F8B78FD6092}" type="datetimeFigureOut">
              <a:rPr lang="ko-KR" altLang="en-US" smtClean="0"/>
              <a:t>2024. 3. 28.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3D2DA41-9A7C-45D3-AE0B-4BF1434B3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8678D08-8928-4F33-9D62-3D4A8A9FD7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71176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D3C230-4017-4CAF-93FE-C013FA555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1E466CD-E09F-4097-8A68-8C60208600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758BB5D-DE8A-47DB-AA2A-D2299C3E6A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48FD3E1-8AFA-4A08-8D5A-8C80E5DEEB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D09C-3FD0-4079-8A0E-8F8B78FD6092}" type="datetimeFigureOut">
              <a:rPr lang="ko-KR" altLang="en-US" smtClean="0"/>
              <a:t>2024. 3. 28.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5A5593C-477F-4ADB-82F1-7E34ADE6FA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289FD9C-ED62-4047-9D47-61DFC1465A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29119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5C143D-6DDE-4258-8C52-0B9DC9D86C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9B96004-0B6C-411B-A3A0-46E1CC255F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8C261CD-E830-4511-B14F-22D6131340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A826385-D5C8-4461-8856-50440137C4F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0DB237C-03EC-4CCE-A656-C9AB27C0ED2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3D8FF3C-823D-4A04-8B05-D4C5AB7FA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D09C-3FD0-4079-8A0E-8F8B78FD6092}" type="datetimeFigureOut">
              <a:rPr lang="ko-KR" altLang="en-US" smtClean="0"/>
              <a:t>2024. 3. 28.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549B642-D1EE-486B-8B55-2DC3FAFB1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6217F6C-DC04-4B14-8695-ED9DF5C86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14829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427DA1-BF03-40B0-AA03-2163C20B4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4A06BD8-D65B-4404-9022-D67D54369F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D09C-3FD0-4079-8A0E-8F8B78FD6092}" type="datetimeFigureOut">
              <a:rPr lang="ko-KR" altLang="en-US" smtClean="0"/>
              <a:t>2024. 3. 28.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B28C999-1DBE-4569-82CB-36B2EB330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4D6D43F-09DB-408F-8C59-09DA29FBF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24773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E677155-D176-46E1-A18D-5BBD212344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D09C-3FD0-4079-8A0E-8F8B78FD6092}" type="datetimeFigureOut">
              <a:rPr lang="ko-KR" altLang="en-US" smtClean="0"/>
              <a:t>2024. 3. 28.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83D1AB1-83CC-4DD4-9674-FD086BC2C5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B72D4FE-4C13-4F32-8E6D-2375C48DD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04542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84BFC9-6E76-4C1F-BEE1-BD10F3373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0BA9E63-8B84-4034-9BF0-EC9731E8FF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660710D-8EFD-422E-BCA1-4913D6AC9D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B4248E1-35EC-40CD-BE8A-DF8C0A37A4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D09C-3FD0-4079-8A0E-8F8B78FD6092}" type="datetimeFigureOut">
              <a:rPr lang="ko-KR" altLang="en-US" smtClean="0"/>
              <a:t>2024. 3. 28.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1282EEA-51A2-4A78-A554-D7DD23A47D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A17080C-FB41-452E-B1B5-5B6CAB03A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20196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E35B3E-5DC6-4B88-B87F-0203424C2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3DBDE2B-4FA5-4C97-A091-0668C4CAF2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0A8F7E7-4416-4012-90EC-5B5FD05F29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9C8F650-2BE9-4DAA-81C6-DB221340D6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D09C-3FD0-4079-8A0E-8F8B78FD6092}" type="datetimeFigureOut">
              <a:rPr lang="ko-KR" altLang="en-US" smtClean="0"/>
              <a:t>2024. 3. 28.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44B7F0E-B19C-4B41-BED3-909928B457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16D881D-A2AA-4C07-811F-F0D9EDC41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32021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9966CCE-A2C2-4808-92BB-E445CB43AB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B870D5-3646-4658-AC3D-CE640B9DB1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7414FE1-5AAB-49E9-96B6-DA6DD69AF1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C0D09C-3FD0-4079-8A0E-8F8B78FD6092}" type="datetimeFigureOut">
              <a:rPr lang="ko-KR" altLang="en-US" smtClean="0"/>
              <a:t>2024. 3. 28.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E1031F7-26D2-40B6-B314-76964AAFE0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BC4F4A9-7572-4663-B177-5749CCE077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01642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18.jpeg"/><Relationship Id="rId7" Type="http://schemas.openxmlformats.org/officeDocument/2006/relationships/image" Target="../media/image22.jpg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eg"/><Relationship Id="rId11" Type="http://schemas.openxmlformats.org/officeDocument/2006/relationships/image" Target="../media/image26.png"/><Relationship Id="rId5" Type="http://schemas.openxmlformats.org/officeDocument/2006/relationships/image" Target="../media/image20.jpeg"/><Relationship Id="rId10" Type="http://schemas.openxmlformats.org/officeDocument/2006/relationships/image" Target="../media/image25.png"/><Relationship Id="rId4" Type="http://schemas.openxmlformats.org/officeDocument/2006/relationships/image" Target="../media/image19.jpeg"/><Relationship Id="rId9" Type="http://schemas.openxmlformats.org/officeDocument/2006/relationships/image" Target="../media/image24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gif"/><Relationship Id="rId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gi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6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57.png"/><Relationship Id="rId4" Type="http://schemas.microsoft.com/office/2007/relationships/hdphoto" Target="../media/hdphoto1.wdp"/><Relationship Id="rId9" Type="http://schemas.openxmlformats.org/officeDocument/2006/relationships/image" Target="../media/image6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gi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gi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gi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hyperlink" Target="result.png" TargetMode="External"/><Relationship Id="rId4" Type="http://schemas.openxmlformats.org/officeDocument/2006/relationships/image" Target="../media/image71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2804E8E-9AFC-4E39-B866-334547419AE6}"/>
              </a:ext>
            </a:extLst>
          </p:cNvPr>
          <p:cNvSpPr txBox="1"/>
          <p:nvPr/>
        </p:nvSpPr>
        <p:spPr>
          <a:xfrm>
            <a:off x="3866864" y="2844224"/>
            <a:ext cx="4458272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0" b="1" dirty="0">
                <a:latin typeface="+mn-ea"/>
              </a:rPr>
              <a:t>BBANG</a:t>
            </a:r>
            <a:r>
              <a:rPr lang="ko-KR" altLang="en-US" sz="7000" b="1" dirty="0">
                <a:latin typeface="+mn-ea"/>
              </a:rPr>
              <a:t>끗</a:t>
            </a:r>
            <a:r>
              <a:rPr lang="en-US" altLang="ko-KR" sz="7000" b="1" dirty="0">
                <a:latin typeface="+mn-ea"/>
              </a:rPr>
              <a:t>.</a:t>
            </a:r>
            <a:endParaRPr lang="ko-KR" altLang="en-US" sz="7000" b="1" dirty="0"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779160-AD8F-4DB6-8742-61B3EAE6C0CA}"/>
              </a:ext>
            </a:extLst>
          </p:cNvPr>
          <p:cNvSpPr txBox="1"/>
          <p:nvPr/>
        </p:nvSpPr>
        <p:spPr>
          <a:xfrm>
            <a:off x="3866864" y="2806152"/>
            <a:ext cx="25891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chemeClr val="bg1">
                    <a:lumMod val="50000"/>
                  </a:schemeClr>
                </a:solidFill>
              </a:rPr>
              <a:t>환경 캠페인 게시판 웹 서비스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01787E-2BEF-4D82-B35D-EBAA3DE8D1AF}"/>
              </a:ext>
            </a:extLst>
          </p:cNvPr>
          <p:cNvSpPr txBox="1"/>
          <p:nvPr/>
        </p:nvSpPr>
        <p:spPr>
          <a:xfrm>
            <a:off x="5030644" y="3897958"/>
            <a:ext cx="21307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accent6"/>
                </a:solidFill>
                <a:latin typeface="+mn-ea"/>
              </a:rPr>
              <a:t>상호형</a:t>
            </a:r>
            <a:r>
              <a:rPr lang="en-US" altLang="ko-KR" sz="1400" dirty="0">
                <a:solidFill>
                  <a:schemeClr val="accent6"/>
                </a:solidFill>
                <a:latin typeface="+mn-ea"/>
              </a:rPr>
              <a:t> : </a:t>
            </a:r>
            <a:r>
              <a:rPr lang="ko-KR" altLang="en-US" sz="1400" dirty="0">
                <a:solidFill>
                  <a:schemeClr val="accent6"/>
                </a:solidFill>
                <a:latin typeface="+mn-ea"/>
              </a:rPr>
              <a:t>김지수 </a:t>
            </a:r>
            <a:r>
              <a:rPr lang="en-US" altLang="ko-KR" sz="1400" dirty="0">
                <a:solidFill>
                  <a:schemeClr val="accent6"/>
                </a:solidFill>
                <a:latin typeface="+mn-ea"/>
              </a:rPr>
              <a:t>: </a:t>
            </a:r>
            <a:r>
              <a:rPr lang="ko-KR" altLang="en-US" sz="1400" dirty="0">
                <a:solidFill>
                  <a:schemeClr val="accent6"/>
                </a:solidFill>
                <a:latin typeface="+mn-ea"/>
              </a:rPr>
              <a:t>김민호</a:t>
            </a: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B654328B-7E47-4848-A494-864EFA64DCCF}"/>
              </a:ext>
            </a:extLst>
          </p:cNvPr>
          <p:cNvSpPr/>
          <p:nvPr/>
        </p:nvSpPr>
        <p:spPr>
          <a:xfrm>
            <a:off x="5042393" y="2781585"/>
            <a:ext cx="45722" cy="4572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FFC2A1B3-2468-4485-BE13-75F9F3379A72}"/>
              </a:ext>
            </a:extLst>
          </p:cNvPr>
          <p:cNvSpPr/>
          <p:nvPr/>
        </p:nvSpPr>
        <p:spPr>
          <a:xfrm>
            <a:off x="5204643" y="2781585"/>
            <a:ext cx="45722" cy="4572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88B75D09-3C25-48B9-BE49-74880C520090}"/>
              </a:ext>
            </a:extLst>
          </p:cNvPr>
          <p:cNvSpPr/>
          <p:nvPr/>
        </p:nvSpPr>
        <p:spPr>
          <a:xfrm>
            <a:off x="5366892" y="2781585"/>
            <a:ext cx="45722" cy="4572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89239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>
            <a:extLst>
              <a:ext uri="{FF2B5EF4-FFF2-40B4-BE49-F238E27FC236}">
                <a16:creationId xmlns:a16="http://schemas.microsoft.com/office/drawing/2014/main" id="{948979CC-B2F2-468A-B441-E3B7ED008EE4}"/>
              </a:ext>
            </a:extLst>
          </p:cNvPr>
          <p:cNvSpPr/>
          <p:nvPr/>
        </p:nvSpPr>
        <p:spPr>
          <a:xfrm>
            <a:off x="4787899" y="5311349"/>
            <a:ext cx="7234115" cy="125441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DC2B27E-F001-4C0F-B9F0-B081259723AF}"/>
              </a:ext>
            </a:extLst>
          </p:cNvPr>
          <p:cNvSpPr/>
          <p:nvPr/>
        </p:nvSpPr>
        <p:spPr>
          <a:xfrm>
            <a:off x="4787900" y="1414518"/>
            <a:ext cx="7234115" cy="357658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2044149" cy="20452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3-1. </a:t>
            </a:r>
            <a:r>
              <a:rPr lang="ko-KR" altLang="en-US" b="1" dirty="0">
                <a:solidFill>
                  <a:schemeClr val="accent6"/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3-3. URL Mapping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기술설명</a:t>
            </a:r>
            <a:endParaRPr lang="en-US" altLang="ko-KR" sz="1600" b="1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구조도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E7018A38-945E-4022-86DC-2E1DC8DF58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8547" y="1568406"/>
            <a:ext cx="1687037" cy="499735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BA54FBF-4D7D-492F-8837-786CDFF1919B}"/>
              </a:ext>
            </a:extLst>
          </p:cNvPr>
          <p:cNvSpPr txBox="1"/>
          <p:nvPr/>
        </p:nvSpPr>
        <p:spPr>
          <a:xfrm>
            <a:off x="4838700" y="1260630"/>
            <a:ext cx="1997535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Client-Side port:3000</a:t>
            </a:r>
            <a:endParaRPr lang="ko-KR" altLang="en-US" sz="1400" b="1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01BAEA3-981D-4D64-B8B9-5D793AEE26A0}"/>
              </a:ext>
            </a:extLst>
          </p:cNvPr>
          <p:cNvSpPr txBox="1"/>
          <p:nvPr/>
        </p:nvSpPr>
        <p:spPr>
          <a:xfrm>
            <a:off x="4838700" y="5143020"/>
            <a:ext cx="2047035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Server-Side port:8000</a:t>
            </a:r>
            <a:endParaRPr lang="ko-KR" altLang="en-US" sz="1400" b="1" dirty="0"/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2130C8AA-E5A9-4CB9-9B76-B750C39B4BA7}"/>
              </a:ext>
            </a:extLst>
          </p:cNvPr>
          <p:cNvCxnSpPr>
            <a:cxnSpLocks/>
            <a:endCxn id="46" idx="1"/>
          </p:cNvCxnSpPr>
          <p:nvPr/>
        </p:nvCxnSpPr>
        <p:spPr>
          <a:xfrm>
            <a:off x="3170170" y="2042546"/>
            <a:ext cx="4660118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A7871BB9-56D2-4D86-A14A-555D94411709}"/>
              </a:ext>
            </a:extLst>
          </p:cNvPr>
          <p:cNvCxnSpPr>
            <a:cxnSpLocks/>
            <a:endCxn id="47" idx="1"/>
          </p:cNvCxnSpPr>
          <p:nvPr/>
        </p:nvCxnSpPr>
        <p:spPr>
          <a:xfrm flipV="1">
            <a:off x="3259235" y="2338072"/>
            <a:ext cx="4571053" cy="15104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A54F9393-5E63-4550-BBF4-444E55A6C04A}"/>
              </a:ext>
            </a:extLst>
          </p:cNvPr>
          <p:cNvCxnSpPr>
            <a:cxnSpLocks/>
            <a:endCxn id="48" idx="1"/>
          </p:cNvCxnSpPr>
          <p:nvPr/>
        </p:nvCxnSpPr>
        <p:spPr>
          <a:xfrm>
            <a:off x="3246438" y="3491998"/>
            <a:ext cx="3876885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6F5121BE-D749-4EAA-8225-A5777F0B588B}"/>
              </a:ext>
            </a:extLst>
          </p:cNvPr>
          <p:cNvCxnSpPr>
            <a:cxnSpLocks/>
            <a:endCxn id="49" idx="1"/>
          </p:cNvCxnSpPr>
          <p:nvPr/>
        </p:nvCxnSpPr>
        <p:spPr>
          <a:xfrm>
            <a:off x="3246438" y="3659518"/>
            <a:ext cx="5168049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1E8048B0-AEC5-4C11-83B6-A2ED06864A40}"/>
              </a:ext>
            </a:extLst>
          </p:cNvPr>
          <p:cNvCxnSpPr>
            <a:cxnSpLocks/>
            <a:endCxn id="50" idx="1"/>
          </p:cNvCxnSpPr>
          <p:nvPr/>
        </p:nvCxnSpPr>
        <p:spPr>
          <a:xfrm>
            <a:off x="3259235" y="3990488"/>
            <a:ext cx="4571053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E5C4952F-24D6-4CF3-9632-F51841D9BA2D}"/>
              </a:ext>
            </a:extLst>
          </p:cNvPr>
          <p:cNvSpPr/>
          <p:nvPr/>
        </p:nvSpPr>
        <p:spPr>
          <a:xfrm>
            <a:off x="7830288" y="1840612"/>
            <a:ext cx="2838765" cy="4038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>
                <a:solidFill>
                  <a:schemeClr val="tx1"/>
                </a:solidFill>
              </a:rPr>
              <a:t>정적파일</a:t>
            </a:r>
            <a:r>
              <a:rPr lang="en-US" altLang="ko-KR" sz="1600" dirty="0">
                <a:solidFill>
                  <a:schemeClr val="tx1"/>
                </a:solidFill>
              </a:rPr>
              <a:t>(</a:t>
            </a:r>
            <a:r>
              <a:rPr lang="ko-KR" altLang="en-US" sz="1600" dirty="0">
                <a:solidFill>
                  <a:schemeClr val="tx1"/>
                </a:solidFill>
              </a:rPr>
              <a:t>이미지</a:t>
            </a:r>
            <a:r>
              <a:rPr lang="en-US" altLang="ko-KR" sz="1600" dirty="0">
                <a:solidFill>
                  <a:schemeClr val="tx1"/>
                </a:solidFill>
              </a:rPr>
              <a:t>) </a:t>
            </a:r>
            <a:r>
              <a:rPr lang="ko-KR" altLang="en-US" sz="1600" dirty="0">
                <a:solidFill>
                  <a:schemeClr val="tx1"/>
                </a:solidFill>
              </a:rPr>
              <a:t>디렉토리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515E3DB6-1FF9-42F0-BB3A-19A7E4A3E4A4}"/>
              </a:ext>
            </a:extLst>
          </p:cNvPr>
          <p:cNvSpPr/>
          <p:nvPr/>
        </p:nvSpPr>
        <p:spPr>
          <a:xfrm>
            <a:off x="7830288" y="2136138"/>
            <a:ext cx="2415432" cy="4038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>
                <a:solidFill>
                  <a:schemeClr val="tx1"/>
                </a:solidFill>
              </a:rPr>
              <a:t>기능별 컴포넌트 분류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78839C71-8BE2-447B-98F4-24D3F3C0843A}"/>
              </a:ext>
            </a:extLst>
          </p:cNvPr>
          <p:cNvSpPr/>
          <p:nvPr/>
        </p:nvSpPr>
        <p:spPr>
          <a:xfrm>
            <a:off x="7123323" y="3290064"/>
            <a:ext cx="2415432" cy="4038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</a:rPr>
              <a:t>Redux Store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CF12AE0A-EC01-45DD-829A-38CA0661A28B}"/>
              </a:ext>
            </a:extLst>
          </p:cNvPr>
          <p:cNvSpPr/>
          <p:nvPr/>
        </p:nvSpPr>
        <p:spPr>
          <a:xfrm>
            <a:off x="8414487" y="3457584"/>
            <a:ext cx="2415432" cy="4038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</a:rPr>
              <a:t>Pages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5B74936A-5723-4D59-9D61-2515EF6B15B9}"/>
              </a:ext>
            </a:extLst>
          </p:cNvPr>
          <p:cNvSpPr/>
          <p:nvPr/>
        </p:nvSpPr>
        <p:spPr>
          <a:xfrm>
            <a:off x="7830288" y="3788554"/>
            <a:ext cx="2415432" cy="4038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</a:rPr>
              <a:t>Routing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1B3D1CE4-7368-45FD-AE3A-1AB56C8E13A5}"/>
              </a:ext>
            </a:extLst>
          </p:cNvPr>
          <p:cNvSpPr/>
          <p:nvPr/>
        </p:nvSpPr>
        <p:spPr>
          <a:xfrm>
            <a:off x="7715986" y="2493933"/>
            <a:ext cx="2605932" cy="4038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>
                <a:solidFill>
                  <a:schemeClr val="accent6"/>
                </a:solidFill>
              </a:rPr>
              <a:t>캠페인 게시판 </a:t>
            </a:r>
            <a:r>
              <a:rPr lang="ko-KR" altLang="en-US" sz="1200" dirty="0">
                <a:solidFill>
                  <a:schemeClr val="tx1"/>
                </a:solidFill>
              </a:rPr>
              <a:t>컴포넌트 디렉토리</a:t>
            </a: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2361E4EC-DA78-4B39-9DFE-28F0D7421E05}"/>
              </a:ext>
            </a:extLst>
          </p:cNvPr>
          <p:cNvSpPr/>
          <p:nvPr/>
        </p:nvSpPr>
        <p:spPr>
          <a:xfrm>
            <a:off x="7711753" y="2723176"/>
            <a:ext cx="2914792" cy="4038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>
                <a:solidFill>
                  <a:schemeClr val="accent6"/>
                </a:solidFill>
              </a:rPr>
              <a:t>탄소발자국</a:t>
            </a:r>
            <a:r>
              <a:rPr lang="ko-KR" altLang="en-US" sz="1200" dirty="0">
                <a:solidFill>
                  <a:schemeClr val="tx1"/>
                </a:solidFill>
              </a:rPr>
              <a:t> 컴포넌트 </a:t>
            </a:r>
            <a:r>
              <a:rPr lang="en-US" altLang="ko-KR" sz="1200" dirty="0">
                <a:solidFill>
                  <a:schemeClr val="tx1"/>
                </a:solidFill>
              </a:rPr>
              <a:t>&amp; </a:t>
            </a:r>
            <a:r>
              <a:rPr lang="ko-KR" altLang="en-US" sz="1200" dirty="0">
                <a:solidFill>
                  <a:schemeClr val="tx1"/>
                </a:solidFill>
              </a:rPr>
              <a:t>차트 디렉토리</a:t>
            </a: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A5B7A966-B267-48F6-BAC1-4A64B880AF2D}"/>
              </a:ext>
            </a:extLst>
          </p:cNvPr>
          <p:cNvSpPr/>
          <p:nvPr/>
        </p:nvSpPr>
        <p:spPr>
          <a:xfrm>
            <a:off x="7715986" y="2976977"/>
            <a:ext cx="2567832" cy="4038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>
                <a:solidFill>
                  <a:schemeClr val="accent6"/>
                </a:solidFill>
              </a:rPr>
              <a:t>로그인</a:t>
            </a:r>
            <a:r>
              <a:rPr lang="ko-KR" altLang="en-US" sz="1200" dirty="0">
                <a:solidFill>
                  <a:schemeClr val="tx1"/>
                </a:solidFill>
              </a:rPr>
              <a:t> 페이지 컴포넌트 디렉토리</a:t>
            </a:r>
          </a:p>
        </p:txBody>
      </p:sp>
      <p:cxnSp>
        <p:nvCxnSpPr>
          <p:cNvPr id="54" name="연결선: 꺾임 53">
            <a:extLst>
              <a:ext uri="{FF2B5EF4-FFF2-40B4-BE49-F238E27FC236}">
                <a16:creationId xmlns:a16="http://schemas.microsoft.com/office/drawing/2014/main" id="{6829B516-C745-4C69-92A9-B6A7E492390B}"/>
              </a:ext>
            </a:extLst>
          </p:cNvPr>
          <p:cNvCxnSpPr>
            <a:cxnSpLocks/>
            <a:endCxn id="51" idx="1"/>
          </p:cNvCxnSpPr>
          <p:nvPr/>
        </p:nvCxnSpPr>
        <p:spPr>
          <a:xfrm>
            <a:off x="3787768" y="2451143"/>
            <a:ext cx="3928218" cy="244724"/>
          </a:xfrm>
          <a:prstGeom prst="bentConnector3">
            <a:avLst>
              <a:gd name="adj1" fmla="val 50000"/>
            </a:avLst>
          </a:prstGeom>
          <a:ln>
            <a:solidFill>
              <a:schemeClr val="accent6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연결선: 꺾임 54">
            <a:extLst>
              <a:ext uri="{FF2B5EF4-FFF2-40B4-BE49-F238E27FC236}">
                <a16:creationId xmlns:a16="http://schemas.microsoft.com/office/drawing/2014/main" id="{BADC5902-D1A7-4548-8E81-15B86ECDE616}"/>
              </a:ext>
            </a:extLst>
          </p:cNvPr>
          <p:cNvCxnSpPr>
            <a:cxnSpLocks/>
            <a:endCxn id="52" idx="1"/>
          </p:cNvCxnSpPr>
          <p:nvPr/>
        </p:nvCxnSpPr>
        <p:spPr>
          <a:xfrm>
            <a:off x="4109955" y="2590629"/>
            <a:ext cx="3601798" cy="334481"/>
          </a:xfrm>
          <a:prstGeom prst="bentConnector3">
            <a:avLst>
              <a:gd name="adj1" fmla="val 43319"/>
            </a:avLst>
          </a:prstGeom>
          <a:ln>
            <a:solidFill>
              <a:schemeClr val="accent6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연결선: 꺾임 55">
            <a:extLst>
              <a:ext uri="{FF2B5EF4-FFF2-40B4-BE49-F238E27FC236}">
                <a16:creationId xmlns:a16="http://schemas.microsoft.com/office/drawing/2014/main" id="{23F27EDC-22F1-4E9F-AA31-607DB4E4B09A}"/>
              </a:ext>
            </a:extLst>
          </p:cNvPr>
          <p:cNvCxnSpPr>
            <a:cxnSpLocks/>
            <a:endCxn id="53" idx="1"/>
          </p:cNvCxnSpPr>
          <p:nvPr/>
        </p:nvCxnSpPr>
        <p:spPr>
          <a:xfrm>
            <a:off x="3632193" y="2770793"/>
            <a:ext cx="4083793" cy="408118"/>
          </a:xfrm>
          <a:prstGeom prst="bentConnector3">
            <a:avLst>
              <a:gd name="adj1" fmla="val 46683"/>
            </a:avLst>
          </a:prstGeom>
          <a:ln>
            <a:solidFill>
              <a:schemeClr val="accent6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11C1111F-B05A-4EC6-A63A-6DA9C5EA8EC0}"/>
              </a:ext>
            </a:extLst>
          </p:cNvPr>
          <p:cNvCxnSpPr>
            <a:cxnSpLocks/>
            <a:endCxn id="58" idx="1"/>
          </p:cNvCxnSpPr>
          <p:nvPr/>
        </p:nvCxnSpPr>
        <p:spPr>
          <a:xfrm>
            <a:off x="3246438" y="3822416"/>
            <a:ext cx="5999162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6355F53C-52B8-42DF-B7F8-3FC6F06AAB35}"/>
              </a:ext>
            </a:extLst>
          </p:cNvPr>
          <p:cNvSpPr/>
          <p:nvPr/>
        </p:nvSpPr>
        <p:spPr>
          <a:xfrm>
            <a:off x="9245600" y="3620482"/>
            <a:ext cx="2415432" cy="4038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</a:rPr>
              <a:t>Style </a:t>
            </a:r>
            <a:r>
              <a:rPr lang="ko-KR" altLang="en-US" sz="1600" dirty="0">
                <a:solidFill>
                  <a:schemeClr val="tx1"/>
                </a:solidFill>
              </a:rPr>
              <a:t>공통작성</a:t>
            </a: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2A5A3DAF-5798-41C4-98AF-0A7705194F26}"/>
              </a:ext>
            </a:extLst>
          </p:cNvPr>
          <p:cNvCxnSpPr>
            <a:cxnSpLocks/>
            <a:endCxn id="63" idx="1"/>
          </p:cNvCxnSpPr>
          <p:nvPr/>
        </p:nvCxnSpPr>
        <p:spPr>
          <a:xfrm>
            <a:off x="3170170" y="5763734"/>
            <a:ext cx="2623898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4D275DB2-003C-4DF8-8CB9-7373B471523D}"/>
              </a:ext>
            </a:extLst>
          </p:cNvPr>
          <p:cNvSpPr/>
          <p:nvPr/>
        </p:nvSpPr>
        <p:spPr>
          <a:xfrm>
            <a:off x="5794068" y="5561800"/>
            <a:ext cx="2415432" cy="4038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</a:rPr>
              <a:t>User</a:t>
            </a:r>
            <a:r>
              <a:rPr lang="ko-KR" altLang="en-US" sz="1600" dirty="0">
                <a:solidFill>
                  <a:schemeClr val="tx1"/>
                </a:solidFill>
              </a:rPr>
              <a:t>파일 저장</a:t>
            </a:r>
            <a:r>
              <a:rPr lang="en-US" altLang="ko-KR" sz="1600" dirty="0">
                <a:solidFill>
                  <a:schemeClr val="tx1"/>
                </a:solidFill>
              </a:rPr>
              <a:t>(</a:t>
            </a:r>
            <a:r>
              <a:rPr lang="ko-KR" altLang="en-US" sz="1600" dirty="0">
                <a:solidFill>
                  <a:schemeClr val="tx1"/>
                </a:solidFill>
              </a:rPr>
              <a:t>이미지</a:t>
            </a:r>
            <a:r>
              <a:rPr lang="en-US" altLang="ko-KR" sz="1600" dirty="0">
                <a:solidFill>
                  <a:schemeClr val="tx1"/>
                </a:solidFill>
              </a:rPr>
              <a:t>)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25AC0752-E48D-46EC-AC6C-EC17074E1344}"/>
              </a:ext>
            </a:extLst>
          </p:cNvPr>
          <p:cNvCxnSpPr>
            <a:cxnSpLocks/>
            <a:endCxn id="66" idx="1"/>
          </p:cNvCxnSpPr>
          <p:nvPr/>
        </p:nvCxnSpPr>
        <p:spPr>
          <a:xfrm>
            <a:off x="3170170" y="5932063"/>
            <a:ext cx="4804049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680368F9-2B39-4B7E-A315-A4D2A29D9F67}"/>
              </a:ext>
            </a:extLst>
          </p:cNvPr>
          <p:cNvSpPr/>
          <p:nvPr/>
        </p:nvSpPr>
        <p:spPr>
          <a:xfrm>
            <a:off x="7974219" y="5730129"/>
            <a:ext cx="2415432" cy="4038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>
                <a:solidFill>
                  <a:schemeClr val="tx1"/>
                </a:solidFill>
              </a:rPr>
              <a:t>서버</a:t>
            </a:r>
            <a:r>
              <a:rPr lang="en-US" altLang="ko-KR" sz="1600" dirty="0">
                <a:solidFill>
                  <a:schemeClr val="tx1"/>
                </a:solidFill>
              </a:rPr>
              <a:t> End</a:t>
            </a:r>
            <a:r>
              <a:rPr lang="ko-KR" altLang="en-US" sz="1600" dirty="0">
                <a:solidFill>
                  <a:schemeClr val="tx1"/>
                </a:solidFill>
              </a:rPr>
              <a:t>포인트</a:t>
            </a: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D33D171A-557D-469E-BE17-6809407B6AF1}"/>
              </a:ext>
            </a:extLst>
          </p:cNvPr>
          <p:cNvSpPr/>
          <p:nvPr/>
        </p:nvSpPr>
        <p:spPr>
          <a:xfrm>
            <a:off x="6509101" y="4731696"/>
            <a:ext cx="3944215" cy="4038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rgbClr val="2A93FB"/>
                </a:solidFill>
              </a:rPr>
              <a:t>협업을 위한 디렉토리 분류 및 코드작성 </a:t>
            </a:r>
          </a:p>
        </p:txBody>
      </p:sp>
    </p:spTree>
    <p:extLst>
      <p:ext uri="{BB962C8B-B14F-4D97-AF65-F5344CB8AC3E}">
        <p14:creationId xmlns:p14="http://schemas.microsoft.com/office/powerpoint/2010/main" val="41568605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2044599" cy="25376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3-3. URL Mapping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기술설명</a:t>
            </a:r>
            <a:endParaRPr lang="en-US" altLang="ko-KR" sz="16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endParaRPr lang="ko-KR" altLang="en-US" sz="1600" b="1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21610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Wire Frame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 descr="텍스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72C6E153-ACDD-4022-BA41-28E0D038EA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7086" y="1481418"/>
            <a:ext cx="1316967" cy="1920469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B67552D-0D23-4656-91C2-AD86BEC2F6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8067" y="1499903"/>
            <a:ext cx="1316969" cy="1913361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17" name="그림 16" descr="텍스트, 스크린샷, 영수증, 디자인이(가) 표시된 사진&#10;&#10;자동 생성된 설명">
            <a:extLst>
              <a:ext uri="{FF2B5EF4-FFF2-40B4-BE49-F238E27FC236}">
                <a16:creationId xmlns:a16="http://schemas.microsoft.com/office/drawing/2014/main" id="{9F0A07F7-A019-4792-9B7E-3A18905BAA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4149" y="1495583"/>
            <a:ext cx="1501873" cy="191335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2" name="그림 1" descr="텍스트, 스크린샷, 영수증, 폰트이(가) 표시된 사진&#10;&#10;자동 생성된 설명">
            <a:extLst>
              <a:ext uri="{FF2B5EF4-FFF2-40B4-BE49-F238E27FC236}">
                <a16:creationId xmlns:a16="http://schemas.microsoft.com/office/drawing/2014/main" id="{4915C651-DEC8-8D80-6C2D-D888C139C72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9503" y="3546534"/>
            <a:ext cx="1052539" cy="116747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3" name="그림 2" descr="원, 스크린샷, 로고, 디자인이(가) 표시된 사진&#10;&#10;자동 생성된 설명">
            <a:extLst>
              <a:ext uri="{FF2B5EF4-FFF2-40B4-BE49-F238E27FC236}">
                <a16:creationId xmlns:a16="http://schemas.microsoft.com/office/drawing/2014/main" id="{B9C52F9D-E0A2-9F06-AE9C-348BD09C1FE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4539" y="3546546"/>
            <a:ext cx="1387209" cy="948619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F284D01-E843-2D5F-DF13-A5CC2DAF9C3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6108" y="1499099"/>
            <a:ext cx="1316977" cy="1920468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8" name="그림 7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F2E6D693-9E2C-95DB-90A0-C8466BB61A2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5093" y="1511679"/>
            <a:ext cx="1251902" cy="1897259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7BB501E9-7F19-5057-108C-9BB9BB16246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95093" y="3546535"/>
            <a:ext cx="1387209" cy="1822028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FD5F68BD-EB2C-B823-D22E-1C636B4B039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220057" y="3546535"/>
            <a:ext cx="1444486" cy="2831256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125E0332-03D1-5E76-0C9D-B30E876C9C0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02298" y="3546535"/>
            <a:ext cx="1444486" cy="189726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6217959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2276585" cy="26161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3-3. URL Mapping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기술설명</a:t>
            </a:r>
            <a:endParaRPr lang="en-US" altLang="ko-KR" sz="16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endParaRPr lang="ko-KR" altLang="en-US" sz="1600" b="1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25234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URL Mapping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5D8D7C7-2E5E-4CB5-A609-562E604224CF}"/>
              </a:ext>
            </a:extLst>
          </p:cNvPr>
          <p:cNvSpPr txBox="1"/>
          <p:nvPr/>
        </p:nvSpPr>
        <p:spPr>
          <a:xfrm>
            <a:off x="5000941" y="1795789"/>
            <a:ext cx="8162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/Login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4C0998-42DC-4490-B070-8CAEECA31A16}"/>
              </a:ext>
            </a:extLst>
          </p:cNvPr>
          <p:cNvSpPr txBox="1"/>
          <p:nvPr/>
        </p:nvSpPr>
        <p:spPr>
          <a:xfrm>
            <a:off x="5000941" y="2211893"/>
            <a:ext cx="19907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/Register/personal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AA3EF9-FC80-47A8-9E17-A43C4CADC9A1}"/>
              </a:ext>
            </a:extLst>
          </p:cNvPr>
          <p:cNvSpPr txBox="1"/>
          <p:nvPr/>
        </p:nvSpPr>
        <p:spPr>
          <a:xfrm>
            <a:off x="5000941" y="2479498"/>
            <a:ext cx="20976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/Register/corporate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769876D-673E-41C8-BA14-499D50147B95}"/>
              </a:ext>
            </a:extLst>
          </p:cNvPr>
          <p:cNvSpPr txBox="1"/>
          <p:nvPr/>
        </p:nvSpPr>
        <p:spPr>
          <a:xfrm>
            <a:off x="5000941" y="2747103"/>
            <a:ext cx="17416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/Register/group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E81070E-87C2-41AA-B6B5-C9F325674A0E}"/>
              </a:ext>
            </a:extLst>
          </p:cNvPr>
          <p:cNvSpPr txBox="1"/>
          <p:nvPr/>
        </p:nvSpPr>
        <p:spPr>
          <a:xfrm>
            <a:off x="5000941" y="3558667"/>
            <a:ext cx="12225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/campaign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3227D58-FBAD-45B3-BD3F-E1B7E7D2F16E}"/>
              </a:ext>
            </a:extLst>
          </p:cNvPr>
          <p:cNvSpPr txBox="1"/>
          <p:nvPr/>
        </p:nvSpPr>
        <p:spPr>
          <a:xfrm>
            <a:off x="6836870" y="3907785"/>
            <a:ext cx="21843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/campaign/detail/:id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0F4FFBF-E9F3-441E-9A5D-FC026025A2D1}"/>
              </a:ext>
            </a:extLst>
          </p:cNvPr>
          <p:cNvSpPr txBox="1"/>
          <p:nvPr/>
        </p:nvSpPr>
        <p:spPr>
          <a:xfrm>
            <a:off x="9464142" y="4247523"/>
            <a:ext cx="21143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/campaign/form/:id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2E6E7A6-19CC-49F6-97AF-4B9003B179E2}"/>
              </a:ext>
            </a:extLst>
          </p:cNvPr>
          <p:cNvSpPr txBox="1"/>
          <p:nvPr/>
        </p:nvSpPr>
        <p:spPr>
          <a:xfrm>
            <a:off x="5000941" y="4931915"/>
            <a:ext cx="18540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/</a:t>
            </a:r>
            <a:r>
              <a:rPr lang="en-US" altLang="ko-KR" sz="1600" b="1" dirty="0" err="1">
                <a:latin typeface="+mj-ea"/>
                <a:ea typeface="+mj-ea"/>
              </a:rPr>
              <a:t>carbonFootprint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CEC42EF-9402-4C03-B87D-ADF89805FE84}"/>
              </a:ext>
            </a:extLst>
          </p:cNvPr>
          <p:cNvSpPr txBox="1"/>
          <p:nvPr/>
        </p:nvSpPr>
        <p:spPr>
          <a:xfrm>
            <a:off x="5000941" y="5691794"/>
            <a:ext cx="10526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/</a:t>
            </a:r>
            <a:r>
              <a:rPr lang="en-US" altLang="ko-KR" sz="1600" b="1" dirty="0" err="1">
                <a:latin typeface="+mj-ea"/>
                <a:ea typeface="+mj-ea"/>
              </a:rPr>
              <a:t>mypage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F5A8AF-2E3C-4493-A90B-B7A9B363FED0}"/>
              </a:ext>
            </a:extLst>
          </p:cNvPr>
          <p:cNvSpPr txBox="1"/>
          <p:nvPr/>
        </p:nvSpPr>
        <p:spPr>
          <a:xfrm>
            <a:off x="9464142" y="3907785"/>
            <a:ext cx="20160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/campaign/edit/:id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4639667-4FBF-4697-8501-BE0BF8111099}"/>
              </a:ext>
            </a:extLst>
          </p:cNvPr>
          <p:cNvSpPr txBox="1"/>
          <p:nvPr/>
        </p:nvSpPr>
        <p:spPr>
          <a:xfrm>
            <a:off x="6836870" y="3558667"/>
            <a:ext cx="18026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/campaign/write</a:t>
            </a:r>
            <a:endParaRPr lang="ko-KR" altLang="en-US" sz="1600" b="1" dirty="0">
              <a:latin typeface="+mj-ea"/>
              <a:ea typeface="+mj-ea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61380A6D-94BB-43DF-A218-826F5FB01853}"/>
              </a:ext>
            </a:extLst>
          </p:cNvPr>
          <p:cNvCxnSpPr>
            <a:stCxn id="19" idx="3"/>
            <a:endCxn id="25" idx="1"/>
          </p:cNvCxnSpPr>
          <p:nvPr/>
        </p:nvCxnSpPr>
        <p:spPr>
          <a:xfrm>
            <a:off x="6223520" y="3727944"/>
            <a:ext cx="613350" cy="0"/>
          </a:xfrm>
          <a:prstGeom prst="straightConnector1">
            <a:avLst/>
          </a:prstGeom>
          <a:ln w="12700">
            <a:solidFill>
              <a:schemeClr val="accent6">
                <a:lumMod val="50000"/>
              </a:schemeClr>
            </a:solidFill>
            <a:prstDash val="solid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74B10E50-7DDE-4F63-9C4D-D558D458A16D}"/>
              </a:ext>
            </a:extLst>
          </p:cNvPr>
          <p:cNvCxnSpPr>
            <a:stCxn id="20" idx="3"/>
            <a:endCxn id="24" idx="1"/>
          </p:cNvCxnSpPr>
          <p:nvPr/>
        </p:nvCxnSpPr>
        <p:spPr>
          <a:xfrm>
            <a:off x="9021251" y="4077062"/>
            <a:ext cx="442891" cy="0"/>
          </a:xfrm>
          <a:prstGeom prst="straightConnector1">
            <a:avLst/>
          </a:prstGeom>
          <a:ln w="12700">
            <a:solidFill>
              <a:schemeClr val="accent6">
                <a:lumMod val="50000"/>
              </a:schemeClr>
            </a:solidFill>
            <a:prstDash val="solid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연결선: 꺾임 27">
            <a:extLst>
              <a:ext uri="{FF2B5EF4-FFF2-40B4-BE49-F238E27FC236}">
                <a16:creationId xmlns:a16="http://schemas.microsoft.com/office/drawing/2014/main" id="{4F8CBEF3-4C7E-43DE-BBFC-00C25CF660CE}"/>
              </a:ext>
            </a:extLst>
          </p:cNvPr>
          <p:cNvCxnSpPr>
            <a:stCxn id="20" idx="3"/>
            <a:endCxn id="21" idx="1"/>
          </p:cNvCxnSpPr>
          <p:nvPr/>
        </p:nvCxnSpPr>
        <p:spPr>
          <a:xfrm>
            <a:off x="9021251" y="4077062"/>
            <a:ext cx="442891" cy="339738"/>
          </a:xfrm>
          <a:prstGeom prst="bentConnector3">
            <a:avLst/>
          </a:prstGeom>
          <a:ln w="12700">
            <a:solidFill>
              <a:schemeClr val="accent6">
                <a:lumMod val="50000"/>
              </a:schemeClr>
            </a:solidFill>
            <a:prstDash val="solid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C45EDF9D-73CD-428F-93AE-90411B63934F}"/>
              </a:ext>
            </a:extLst>
          </p:cNvPr>
          <p:cNvCxnSpPr>
            <a:stCxn id="19" idx="3"/>
            <a:endCxn id="20" idx="1"/>
          </p:cNvCxnSpPr>
          <p:nvPr/>
        </p:nvCxnSpPr>
        <p:spPr>
          <a:xfrm>
            <a:off x="6223520" y="3727944"/>
            <a:ext cx="613350" cy="349118"/>
          </a:xfrm>
          <a:prstGeom prst="bentConnector3">
            <a:avLst/>
          </a:prstGeom>
          <a:ln w="12700">
            <a:solidFill>
              <a:schemeClr val="accent6">
                <a:lumMod val="50000"/>
              </a:schemeClr>
            </a:solidFill>
            <a:prstDash val="solid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제목 3">
            <a:extLst>
              <a:ext uri="{FF2B5EF4-FFF2-40B4-BE49-F238E27FC236}">
                <a16:creationId xmlns:a16="http://schemas.microsoft.com/office/drawing/2014/main" id="{6BAE86C3-DE22-4083-948A-F27FFD997F74}"/>
              </a:ext>
            </a:extLst>
          </p:cNvPr>
          <p:cNvSpPr txBox="1">
            <a:spLocks/>
          </p:cNvSpPr>
          <p:nvPr/>
        </p:nvSpPr>
        <p:spPr>
          <a:xfrm>
            <a:off x="2755137" y="3272430"/>
            <a:ext cx="1032002" cy="42618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dirty="0">
                <a:solidFill>
                  <a:schemeClr val="accent6"/>
                </a:solidFill>
                <a:latin typeface="맑은고딕"/>
              </a:rPr>
              <a:t>User</a:t>
            </a:r>
            <a:endParaRPr lang="ko-KR" altLang="en-US" dirty="0">
              <a:solidFill>
                <a:schemeClr val="accent6"/>
              </a:solidFill>
              <a:latin typeface="맑은고딕"/>
            </a:endParaRPr>
          </a:p>
        </p:txBody>
      </p: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4A4D7A70-B21B-4D99-819B-FADB652E27ED}"/>
              </a:ext>
            </a:extLst>
          </p:cNvPr>
          <p:cNvCxnSpPr>
            <a:stCxn id="30" idx="3"/>
            <a:endCxn id="13" idx="1"/>
          </p:cNvCxnSpPr>
          <p:nvPr/>
        </p:nvCxnSpPr>
        <p:spPr>
          <a:xfrm flipV="1">
            <a:off x="3787139" y="1965066"/>
            <a:ext cx="1213802" cy="1520456"/>
          </a:xfrm>
          <a:prstGeom prst="bentConnector3">
            <a:avLst/>
          </a:prstGeom>
          <a:ln w="12700">
            <a:solidFill>
              <a:schemeClr val="accent6">
                <a:lumMod val="50000"/>
              </a:schemeClr>
            </a:solidFill>
            <a:prstDash val="solid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40DF8D6C-A018-4800-8D09-7EFD7C4B7600}"/>
              </a:ext>
            </a:extLst>
          </p:cNvPr>
          <p:cNvCxnSpPr>
            <a:stCxn id="30" idx="3"/>
            <a:endCxn id="14" idx="1"/>
          </p:cNvCxnSpPr>
          <p:nvPr/>
        </p:nvCxnSpPr>
        <p:spPr>
          <a:xfrm flipV="1">
            <a:off x="3787139" y="2381170"/>
            <a:ext cx="1213802" cy="1104352"/>
          </a:xfrm>
          <a:prstGeom prst="bentConnector3">
            <a:avLst/>
          </a:prstGeom>
          <a:ln w="12700">
            <a:solidFill>
              <a:schemeClr val="accent6">
                <a:lumMod val="50000"/>
              </a:schemeClr>
            </a:solidFill>
            <a:prstDash val="solid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연결선: 꺾임 32">
            <a:extLst>
              <a:ext uri="{FF2B5EF4-FFF2-40B4-BE49-F238E27FC236}">
                <a16:creationId xmlns:a16="http://schemas.microsoft.com/office/drawing/2014/main" id="{591FF9B8-A8D2-41EA-8720-17183DC35B32}"/>
              </a:ext>
            </a:extLst>
          </p:cNvPr>
          <p:cNvCxnSpPr>
            <a:stCxn id="30" idx="3"/>
            <a:endCxn id="17" idx="1"/>
          </p:cNvCxnSpPr>
          <p:nvPr/>
        </p:nvCxnSpPr>
        <p:spPr>
          <a:xfrm flipV="1">
            <a:off x="3787139" y="2648775"/>
            <a:ext cx="1213802" cy="836747"/>
          </a:xfrm>
          <a:prstGeom prst="bentConnector3">
            <a:avLst/>
          </a:prstGeom>
          <a:ln w="12700">
            <a:solidFill>
              <a:schemeClr val="accent6">
                <a:lumMod val="50000"/>
              </a:schemeClr>
            </a:solidFill>
            <a:prstDash val="solid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CB60F775-4E43-4E17-834F-C3B9EC9DBFFC}"/>
              </a:ext>
            </a:extLst>
          </p:cNvPr>
          <p:cNvCxnSpPr>
            <a:stCxn id="30" idx="3"/>
            <a:endCxn id="18" idx="1"/>
          </p:cNvCxnSpPr>
          <p:nvPr/>
        </p:nvCxnSpPr>
        <p:spPr>
          <a:xfrm flipV="1">
            <a:off x="3787139" y="2916380"/>
            <a:ext cx="1213802" cy="569142"/>
          </a:xfrm>
          <a:prstGeom prst="bentConnector3">
            <a:avLst/>
          </a:prstGeom>
          <a:ln w="12700">
            <a:solidFill>
              <a:schemeClr val="accent6">
                <a:lumMod val="50000"/>
              </a:schemeClr>
            </a:solidFill>
            <a:prstDash val="solid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연결선: 꺾임 34">
            <a:extLst>
              <a:ext uri="{FF2B5EF4-FFF2-40B4-BE49-F238E27FC236}">
                <a16:creationId xmlns:a16="http://schemas.microsoft.com/office/drawing/2014/main" id="{27EC50E9-2BC9-4628-864A-66BDB2EEE194}"/>
              </a:ext>
            </a:extLst>
          </p:cNvPr>
          <p:cNvCxnSpPr>
            <a:stCxn id="30" idx="3"/>
            <a:endCxn id="19" idx="1"/>
          </p:cNvCxnSpPr>
          <p:nvPr/>
        </p:nvCxnSpPr>
        <p:spPr>
          <a:xfrm>
            <a:off x="3787139" y="3485522"/>
            <a:ext cx="1213802" cy="242422"/>
          </a:xfrm>
          <a:prstGeom prst="bentConnector3">
            <a:avLst/>
          </a:prstGeom>
          <a:ln w="12700">
            <a:solidFill>
              <a:schemeClr val="accent6">
                <a:lumMod val="50000"/>
              </a:schemeClr>
            </a:solidFill>
            <a:prstDash val="solid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60408C00-AE0F-4237-B150-6506EC5C36CE}"/>
              </a:ext>
            </a:extLst>
          </p:cNvPr>
          <p:cNvCxnSpPr>
            <a:stCxn id="30" idx="3"/>
            <a:endCxn id="22" idx="1"/>
          </p:cNvCxnSpPr>
          <p:nvPr/>
        </p:nvCxnSpPr>
        <p:spPr>
          <a:xfrm>
            <a:off x="3787139" y="3485522"/>
            <a:ext cx="1213802" cy="1615670"/>
          </a:xfrm>
          <a:prstGeom prst="bentConnector3">
            <a:avLst/>
          </a:prstGeom>
          <a:ln w="12700">
            <a:solidFill>
              <a:schemeClr val="accent6">
                <a:lumMod val="50000"/>
              </a:schemeClr>
            </a:solidFill>
            <a:prstDash val="solid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연결선: 꺾임 36">
            <a:extLst>
              <a:ext uri="{FF2B5EF4-FFF2-40B4-BE49-F238E27FC236}">
                <a16:creationId xmlns:a16="http://schemas.microsoft.com/office/drawing/2014/main" id="{451AD617-C427-406A-A8D0-D187DD95F2DC}"/>
              </a:ext>
            </a:extLst>
          </p:cNvPr>
          <p:cNvCxnSpPr>
            <a:stCxn id="30" idx="3"/>
            <a:endCxn id="23" idx="1"/>
          </p:cNvCxnSpPr>
          <p:nvPr/>
        </p:nvCxnSpPr>
        <p:spPr>
          <a:xfrm>
            <a:off x="3787139" y="3485522"/>
            <a:ext cx="1213802" cy="2375549"/>
          </a:xfrm>
          <a:prstGeom prst="bentConnector3">
            <a:avLst/>
          </a:prstGeom>
          <a:ln w="12700">
            <a:solidFill>
              <a:schemeClr val="accent6">
                <a:lumMod val="50000"/>
              </a:schemeClr>
            </a:solidFill>
            <a:prstDash val="solid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68351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EAE9C74-9157-4721-ACFE-E1519DD409C3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036" y="914401"/>
            <a:ext cx="9997928" cy="5029198"/>
          </a:xfrm>
          <a:prstGeom prst="rect">
            <a:avLst/>
          </a:prstGeom>
        </p:spPr>
      </p:pic>
      <p:sp>
        <p:nvSpPr>
          <p:cNvPr id="5" name="제목 4">
            <a:extLst>
              <a:ext uri="{FF2B5EF4-FFF2-40B4-BE49-F238E27FC236}">
                <a16:creationId xmlns:a16="http://schemas.microsoft.com/office/drawing/2014/main" id="{7B81C2B2-0169-4F6A-B59A-B9CC9615F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ERD</a:t>
            </a:r>
            <a:r>
              <a:rPr lang="ko-KR" altLang="en-US" dirty="0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상세</a:t>
            </a:r>
          </a:p>
        </p:txBody>
      </p:sp>
    </p:spTree>
    <p:extLst>
      <p:ext uri="{BB962C8B-B14F-4D97-AF65-F5344CB8AC3E}">
        <p14:creationId xmlns:p14="http://schemas.microsoft.com/office/powerpoint/2010/main" val="2050446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14:gallery dir="l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slow" advClick="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메인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DE930B2-E3CC-4021-8312-86C4A749F0D0}"/>
              </a:ext>
            </a:extLst>
          </p:cNvPr>
          <p:cNvSpPr txBox="1"/>
          <p:nvPr/>
        </p:nvSpPr>
        <p:spPr>
          <a:xfrm>
            <a:off x="3088015" y="2537876"/>
            <a:ext cx="26581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+mj-ea"/>
                <a:ea typeface="+mj-ea"/>
              </a:rPr>
              <a:t>등록된 캠페인 게시글 노출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5A0F292-3C4C-44E1-9219-DA8F7AFA828C}"/>
              </a:ext>
            </a:extLst>
          </p:cNvPr>
          <p:cNvGrpSpPr/>
          <p:nvPr/>
        </p:nvGrpSpPr>
        <p:grpSpPr>
          <a:xfrm>
            <a:off x="3246884" y="2948062"/>
            <a:ext cx="1885967" cy="276999"/>
            <a:chOff x="1522374" y="1735254"/>
            <a:chExt cx="1885967" cy="276999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48B425C-9024-4021-B75A-F15106BAEE7F}"/>
                </a:ext>
              </a:extLst>
            </p:cNvPr>
            <p:cNvSpPr txBox="1"/>
            <p:nvPr/>
          </p:nvSpPr>
          <p:spPr>
            <a:xfrm>
              <a:off x="1574762" y="1735254"/>
              <a:ext cx="183357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+mj-ea"/>
                  <a:ea typeface="+mj-ea"/>
                </a:rPr>
                <a:t>Swiper</a:t>
              </a:r>
              <a:r>
                <a:rPr lang="ko-KR" altLang="en-US" sz="1200" dirty="0">
                  <a:latin typeface="+mj-ea"/>
                  <a:ea typeface="+mj-ea"/>
                </a:rPr>
                <a:t> 라이브러리 활용</a:t>
              </a: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5FA9A08F-AC54-48E9-8C0F-4B8B96CE09FA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200" dirty="0"/>
            </a:p>
          </p:txBody>
        </p:sp>
      </p:grpSp>
      <p:pic>
        <p:nvPicPr>
          <p:cNvPr id="18" name="그림 17" descr="텍스트, 스크린샷, 운영 체제, 소프트웨어이(가) 표시된 사진&#10;&#10;자동 생성된 설명">
            <a:extLst>
              <a:ext uri="{FF2B5EF4-FFF2-40B4-BE49-F238E27FC236}">
                <a16:creationId xmlns:a16="http://schemas.microsoft.com/office/drawing/2014/main" id="{E1A82847-B3A5-49FE-8BEC-137FBB68D5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0297" y="630043"/>
            <a:ext cx="2935349" cy="5903313"/>
          </a:xfrm>
          <a:prstGeom prst="rect">
            <a:avLst/>
          </a:prstGeom>
        </p:spPr>
      </p:pic>
      <p:sp>
        <p:nvSpPr>
          <p:cNvPr id="19" name="右箭头 54">
            <a:extLst>
              <a:ext uri="{FF2B5EF4-FFF2-40B4-BE49-F238E27FC236}">
                <a16:creationId xmlns:a16="http://schemas.microsoft.com/office/drawing/2014/main" id="{A7BEAB80-2D78-4212-B98D-7369AB90E2C5}"/>
              </a:ext>
            </a:extLst>
          </p:cNvPr>
          <p:cNvSpPr/>
          <p:nvPr/>
        </p:nvSpPr>
        <p:spPr>
          <a:xfrm rot="10800000">
            <a:off x="6828638" y="2780611"/>
            <a:ext cx="641445" cy="191069"/>
          </a:xfrm>
          <a:prstGeom prst="rightArrow">
            <a:avLst>
              <a:gd name="adj1" fmla="val 50000"/>
              <a:gd name="adj2" fmla="val 6481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06" rIns="91418" bIns="45706" anchor="ctr"/>
          <a:lstStyle/>
          <a:p>
            <a:pPr algn="ctr" defTabSz="685165">
              <a:defRPr/>
            </a:pPr>
            <a:endParaRPr lang="zh-CN" altLang="en-US" sz="1735">
              <a:solidFill>
                <a:prstClr val="white"/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Source Han Sans SC"/>
            </a:endParaRPr>
          </a:p>
        </p:txBody>
      </p:sp>
      <p:sp>
        <p:nvSpPr>
          <p:cNvPr id="20" name="右箭头 54">
            <a:extLst>
              <a:ext uri="{FF2B5EF4-FFF2-40B4-BE49-F238E27FC236}">
                <a16:creationId xmlns:a16="http://schemas.microsoft.com/office/drawing/2014/main" id="{9B8F258B-D8A5-4171-A76E-BAE2DD5FF300}"/>
              </a:ext>
            </a:extLst>
          </p:cNvPr>
          <p:cNvSpPr/>
          <p:nvPr/>
        </p:nvSpPr>
        <p:spPr>
          <a:xfrm rot="10800000">
            <a:off x="6828638" y="4418911"/>
            <a:ext cx="641445" cy="191069"/>
          </a:xfrm>
          <a:prstGeom prst="rightArrow">
            <a:avLst>
              <a:gd name="adj1" fmla="val 50000"/>
              <a:gd name="adj2" fmla="val 6481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06" rIns="91418" bIns="45706" anchor="ctr"/>
          <a:lstStyle/>
          <a:p>
            <a:pPr algn="ctr" defTabSz="685165">
              <a:defRPr/>
            </a:pPr>
            <a:endParaRPr lang="zh-CN" altLang="en-US" sz="1735">
              <a:solidFill>
                <a:prstClr val="white"/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Source Han Sans SC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B6C6994-66B0-4360-80DF-30CB164A6875}"/>
              </a:ext>
            </a:extLst>
          </p:cNvPr>
          <p:cNvSpPr txBox="1"/>
          <p:nvPr/>
        </p:nvSpPr>
        <p:spPr>
          <a:xfrm>
            <a:off x="3088015" y="4116669"/>
            <a:ext cx="28658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+mj-ea"/>
                <a:ea typeface="+mj-ea"/>
              </a:rPr>
              <a:t>누적 탄소계산 데이터 시각화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9C23A6E0-3B01-4414-AB1B-ED67B7C9F3FE}"/>
              </a:ext>
            </a:extLst>
          </p:cNvPr>
          <p:cNvGrpSpPr/>
          <p:nvPr/>
        </p:nvGrpSpPr>
        <p:grpSpPr>
          <a:xfrm>
            <a:off x="3246884" y="4526855"/>
            <a:ext cx="2016515" cy="276999"/>
            <a:chOff x="1522374" y="1735254"/>
            <a:chExt cx="2016515" cy="276999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3B6D21C-75C7-483A-8834-C30A2F3D3FF9}"/>
                </a:ext>
              </a:extLst>
            </p:cNvPr>
            <p:cNvSpPr txBox="1"/>
            <p:nvPr/>
          </p:nvSpPr>
          <p:spPr>
            <a:xfrm>
              <a:off x="1574762" y="1735254"/>
              <a:ext cx="196412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err="1">
                  <a:latin typeface="+mj-ea"/>
                </a:rPr>
                <a:t>Recharts</a:t>
              </a:r>
              <a:r>
                <a:rPr lang="ko-KR" altLang="en-US" sz="1200" dirty="0">
                  <a:latin typeface="+mj-ea"/>
                </a:rPr>
                <a:t> 라이브러리 사용</a:t>
              </a:r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C95248F5-67DD-427A-837A-4CCEE82487A7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200" dirty="0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32A8BAB7-B048-4E04-814B-532DD18B9901}"/>
              </a:ext>
            </a:extLst>
          </p:cNvPr>
          <p:cNvSpPr txBox="1"/>
          <p:nvPr/>
        </p:nvSpPr>
        <p:spPr>
          <a:xfrm>
            <a:off x="88412" y="1295409"/>
            <a:ext cx="2053767" cy="49075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8AF78DF-4B8E-41E7-AE64-10DD3DBAC85E}"/>
              </a:ext>
            </a:extLst>
          </p:cNvPr>
          <p:cNvSpPr txBox="1"/>
          <p:nvPr/>
        </p:nvSpPr>
        <p:spPr>
          <a:xfrm>
            <a:off x="263158" y="3296098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/>
              <a:t>3-4-1. </a:t>
            </a:r>
            <a:r>
              <a:rPr lang="ko-KR" altLang="en-US" sz="1200" b="1" dirty="0"/>
              <a:t>메인</a:t>
            </a:r>
            <a:endParaRPr lang="en-US" altLang="ko-KR" sz="1200" b="1" dirty="0"/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3-4-10.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DE5E42B6-98CC-7CF1-98FB-A3ABA1F434F3}"/>
              </a:ext>
            </a:extLst>
          </p:cNvPr>
          <p:cNvGrpSpPr/>
          <p:nvPr/>
        </p:nvGrpSpPr>
        <p:grpSpPr>
          <a:xfrm>
            <a:off x="3246884" y="3278554"/>
            <a:ext cx="3554180" cy="276999"/>
            <a:chOff x="1522374" y="1735254"/>
            <a:chExt cx="3554180" cy="27699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3DD0E6D-4AEF-1522-29EC-F63AF40FF26D}"/>
                </a:ext>
              </a:extLst>
            </p:cNvPr>
            <p:cNvSpPr txBox="1"/>
            <p:nvPr/>
          </p:nvSpPr>
          <p:spPr>
            <a:xfrm>
              <a:off x="1574762" y="1735254"/>
              <a:ext cx="350179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" altLang="ko-KR" sz="1200" b="0" i="0" dirty="0" err="1">
                  <a:solidFill>
                    <a:srgbClr val="0D0D0D"/>
                  </a:solidFill>
                  <a:effectLst/>
                  <a:latin typeface="Söhne"/>
                </a:rPr>
                <a:t>Axios</a:t>
              </a:r>
              <a:r>
                <a:rPr lang="ko-KR" altLang="en-US" sz="1200" b="0" i="0" dirty="0">
                  <a:solidFill>
                    <a:srgbClr val="0D0D0D"/>
                  </a:solidFill>
                  <a:effectLst/>
                  <a:latin typeface="Söhne"/>
                </a:rPr>
                <a:t>로 데이터 요청 </a:t>
              </a:r>
              <a:r>
                <a:rPr lang="en-US" altLang="ko-KR" sz="1200" dirty="0">
                  <a:solidFill>
                    <a:srgbClr val="0D0D0D"/>
                  </a:solidFill>
                  <a:latin typeface="Söhne"/>
                </a:rPr>
                <a:t>,</a:t>
              </a:r>
              <a:r>
                <a:rPr lang="en" altLang="ko-KR" sz="1200" b="0" i="0" dirty="0">
                  <a:solidFill>
                    <a:srgbClr val="0D0D0D"/>
                  </a:solidFill>
                  <a:effectLst/>
                  <a:latin typeface="Söhne"/>
                </a:rPr>
                <a:t>Redux</a:t>
              </a:r>
              <a:r>
                <a:rPr lang="ko-KR" altLang="en-US" sz="1200" b="0" i="0" dirty="0">
                  <a:solidFill>
                    <a:srgbClr val="0D0D0D"/>
                  </a:solidFill>
                  <a:effectLst/>
                  <a:latin typeface="Söhne"/>
                </a:rPr>
                <a:t> 활용하여 데이터 로드</a:t>
              </a:r>
              <a:endParaRPr lang="ko-KR" altLang="en-US" sz="1200" dirty="0">
                <a:latin typeface="+mj-ea"/>
                <a:ea typeface="+mj-ea"/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7789AF10-271C-574A-8743-49B133FF9309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215130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1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33105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로그인 및 회원가입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그림 20" descr="텍스트, 스크린샷, 폰트, 로고이(가) 표시된 사진&#10;&#10;자동 생성된 설명">
            <a:extLst>
              <a:ext uri="{FF2B5EF4-FFF2-40B4-BE49-F238E27FC236}">
                <a16:creationId xmlns:a16="http://schemas.microsoft.com/office/drawing/2014/main" id="{593AFEC9-5F37-4426-9837-E453029C11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5354" y="1414455"/>
            <a:ext cx="8461091" cy="4029090"/>
          </a:xfrm>
          <a:prstGeom prst="rect">
            <a:avLst/>
          </a:prstGeom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1C1F698F-3585-46ED-B984-8A4277A8F6DB}"/>
              </a:ext>
            </a:extLst>
          </p:cNvPr>
          <p:cNvGrpSpPr/>
          <p:nvPr/>
        </p:nvGrpSpPr>
        <p:grpSpPr>
          <a:xfrm>
            <a:off x="3237283" y="5202268"/>
            <a:ext cx="2372254" cy="307777"/>
            <a:chOff x="1522374" y="1735254"/>
            <a:chExt cx="2372254" cy="307777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51F1473-8137-413F-AA87-B97234074585}"/>
                </a:ext>
              </a:extLst>
            </p:cNvPr>
            <p:cNvSpPr txBox="1"/>
            <p:nvPr/>
          </p:nvSpPr>
          <p:spPr>
            <a:xfrm>
              <a:off x="1574762" y="1735254"/>
              <a:ext cx="23198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0" i="0" dirty="0">
                  <a:solidFill>
                    <a:srgbClr val="0D0D0D"/>
                  </a:solidFill>
                  <a:effectLst/>
                  <a:latin typeface="Söhne"/>
                </a:rPr>
                <a:t>회원 유형에 따른 로그인 창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32D3FF4F-7398-4995-B15E-3336F9CB5321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D218CBE8-1DED-4777-A56D-4C76B2A3F151}"/>
              </a:ext>
            </a:extLst>
          </p:cNvPr>
          <p:cNvSpPr txBox="1"/>
          <p:nvPr/>
        </p:nvSpPr>
        <p:spPr>
          <a:xfrm>
            <a:off x="3240821" y="5558022"/>
            <a:ext cx="14879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-</a:t>
            </a:r>
            <a:r>
              <a:rPr kumimoji="1" lang="ko-KR" altLang="en-US" sz="1200" dirty="0"/>
              <a:t> 탭 형식으로 구분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1CCA7E49-A05D-4DAF-B780-E5FFF57D89C5}"/>
              </a:ext>
            </a:extLst>
          </p:cNvPr>
          <p:cNvGrpSpPr/>
          <p:nvPr/>
        </p:nvGrpSpPr>
        <p:grpSpPr>
          <a:xfrm>
            <a:off x="7675656" y="5188809"/>
            <a:ext cx="2332179" cy="307777"/>
            <a:chOff x="1522374" y="1735254"/>
            <a:chExt cx="2332179" cy="30777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99CC3ED-7CA9-4E26-BF06-0F768DB4C661}"/>
                </a:ext>
              </a:extLst>
            </p:cNvPr>
            <p:cNvSpPr txBox="1"/>
            <p:nvPr/>
          </p:nvSpPr>
          <p:spPr>
            <a:xfrm>
              <a:off x="1574762" y="1735254"/>
              <a:ext cx="22797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0" i="0" dirty="0">
                  <a:solidFill>
                    <a:srgbClr val="0D0D0D"/>
                  </a:solidFill>
                  <a:effectLst/>
                  <a:latin typeface="Söhne"/>
                </a:rPr>
                <a:t>회원 유형별 회원가입 버튼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3EA55E08-16A2-4245-86D0-477524CF05F9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5DCBDC02-5AB0-4331-8C76-19122E94FF13}"/>
              </a:ext>
            </a:extLst>
          </p:cNvPr>
          <p:cNvSpPr txBox="1"/>
          <p:nvPr/>
        </p:nvSpPr>
        <p:spPr>
          <a:xfrm>
            <a:off x="88412" y="1295409"/>
            <a:ext cx="2053767" cy="43130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A316D1D-9606-4C99-BD1F-636E37612812}"/>
              </a:ext>
            </a:extLst>
          </p:cNvPr>
          <p:cNvSpPr txBox="1"/>
          <p:nvPr/>
        </p:nvSpPr>
        <p:spPr>
          <a:xfrm>
            <a:off x="263158" y="3296098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3-4-2. </a:t>
            </a:r>
            <a:r>
              <a:rPr lang="ko-KR" altLang="en-US" sz="1200" b="1" dirty="0"/>
              <a:t>로그인 및 회원가입</a:t>
            </a:r>
            <a:endParaRPr lang="en-US" altLang="ko-KR" sz="1200" b="1" dirty="0"/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3-4-10.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  <p:pic>
        <p:nvPicPr>
          <p:cNvPr id="3" name="그림 2" descr="텍스트, 스크린샷, 폰트, 화이트이(가) 표시된 사진&#10;&#10;자동 생성된 설명">
            <a:extLst>
              <a:ext uri="{FF2B5EF4-FFF2-40B4-BE49-F238E27FC236}">
                <a16:creationId xmlns:a16="http://schemas.microsoft.com/office/drawing/2014/main" id="{040576F9-0B47-8912-78C7-B798AF703A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4573" y="530280"/>
            <a:ext cx="3460067" cy="1535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8359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21066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회원가입 폼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그림 22" descr="텍스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F09E164B-079F-4313-A571-4D5EA20481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9034" y="1377391"/>
            <a:ext cx="2868387" cy="3768509"/>
          </a:xfrm>
          <a:prstGeom prst="rect">
            <a:avLst/>
          </a:prstGeom>
        </p:spPr>
      </p:pic>
      <p:pic>
        <p:nvPicPr>
          <p:cNvPr id="24" name="그림 23" descr="텍스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93E2F9F3-73A6-4301-AA66-56EC20B7E9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4688" y="1377391"/>
            <a:ext cx="2868387" cy="3768509"/>
          </a:xfrm>
          <a:prstGeom prst="rect">
            <a:avLst/>
          </a:prstGeom>
        </p:spPr>
      </p:pic>
      <p:pic>
        <p:nvPicPr>
          <p:cNvPr id="25" name="그림 24" descr="텍스트, 스크린샷, 번호, 디자인이(가) 표시된 사진&#10;&#10;자동 생성된 설명">
            <a:extLst>
              <a:ext uri="{FF2B5EF4-FFF2-40B4-BE49-F238E27FC236}">
                <a16:creationId xmlns:a16="http://schemas.microsoft.com/office/drawing/2014/main" id="{3DB80DA5-D2D4-463A-B172-F42BDEA2A6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3802" y="1377392"/>
            <a:ext cx="3047965" cy="3768509"/>
          </a:xfrm>
          <a:prstGeom prst="rect">
            <a:avLst/>
          </a:prstGeom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A5D91B05-B9DE-4208-AFA4-5A5398EA0758}"/>
              </a:ext>
            </a:extLst>
          </p:cNvPr>
          <p:cNvGrpSpPr/>
          <p:nvPr/>
        </p:nvGrpSpPr>
        <p:grpSpPr>
          <a:xfrm>
            <a:off x="2653802" y="5480608"/>
            <a:ext cx="2152643" cy="307777"/>
            <a:chOff x="1522374" y="1735254"/>
            <a:chExt cx="2152643" cy="30777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C7AD226-768E-4F94-8B4A-DA36C9280FD6}"/>
                </a:ext>
              </a:extLst>
            </p:cNvPr>
            <p:cNvSpPr txBox="1"/>
            <p:nvPr/>
          </p:nvSpPr>
          <p:spPr>
            <a:xfrm>
              <a:off x="1574762" y="1735254"/>
              <a:ext cx="21002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0" i="0" dirty="0">
                  <a:solidFill>
                    <a:srgbClr val="0D0D0D"/>
                  </a:solidFill>
                  <a:effectLst/>
                  <a:latin typeface="Söhne"/>
                </a:rPr>
                <a:t>회원 유형별 회원가입 폼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FB1E705B-F782-4BEA-A3FC-B4BA346B7859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5265EDA5-8A40-4240-A270-005F92FC444E}"/>
              </a:ext>
            </a:extLst>
          </p:cNvPr>
          <p:cNvSpPr txBox="1"/>
          <p:nvPr/>
        </p:nvSpPr>
        <p:spPr>
          <a:xfrm>
            <a:off x="2665204" y="5839551"/>
            <a:ext cx="45736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-</a:t>
            </a:r>
            <a:r>
              <a:rPr kumimoji="1" lang="ko-KR" altLang="en-US" sz="1200" dirty="0"/>
              <a:t> 동일한 레이아웃</a:t>
            </a:r>
            <a:r>
              <a:rPr kumimoji="1" lang="en-US" altLang="ko-KR" sz="1200" dirty="0"/>
              <a:t>,</a:t>
            </a:r>
            <a:r>
              <a:rPr kumimoji="1" lang="ko-KR" altLang="en-US" sz="1200" dirty="0"/>
              <a:t> </a:t>
            </a: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각 회원 유형에 따라 인풋 및 버튼 등 요소 조정</a:t>
            </a:r>
            <a:endParaRPr kumimoji="1" lang="ko-KR" altLang="en-US" sz="12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FBEE539-4224-4AF3-84DE-76F4DFEB4CE2}"/>
              </a:ext>
            </a:extLst>
          </p:cNvPr>
          <p:cNvSpPr txBox="1"/>
          <p:nvPr/>
        </p:nvSpPr>
        <p:spPr>
          <a:xfrm>
            <a:off x="88412" y="1295409"/>
            <a:ext cx="2053767" cy="49075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212310E-3109-43BF-9FF0-6F5736512316}"/>
              </a:ext>
            </a:extLst>
          </p:cNvPr>
          <p:cNvSpPr txBox="1"/>
          <p:nvPr/>
        </p:nvSpPr>
        <p:spPr>
          <a:xfrm>
            <a:off x="263158" y="3296098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3-4-4. </a:t>
            </a:r>
            <a:r>
              <a:rPr lang="ko-KR" altLang="en-US" sz="1200" b="1" dirty="0"/>
              <a:t>회원가입 폼</a:t>
            </a:r>
            <a:endParaRPr lang="en-US" altLang="ko-KR" sz="1200" b="1" dirty="0"/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3-4-10.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</p:spTree>
    <p:extLst>
      <p:ext uri="{BB962C8B-B14F-4D97-AF65-F5344CB8AC3E}">
        <p14:creationId xmlns:p14="http://schemas.microsoft.com/office/powerpoint/2010/main" val="16528428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908E47B6-DC75-4272-8EDB-E5DDF2949A80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82EB56E6-339B-4D16-8572-0C454C062844}"/>
              </a:ext>
            </a:extLst>
          </p:cNvPr>
          <p:cNvSpPr txBox="1"/>
          <p:nvPr/>
        </p:nvSpPr>
        <p:spPr>
          <a:xfrm>
            <a:off x="2433209" y="447935"/>
            <a:ext cx="33570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캠페인 목록</a:t>
            </a:r>
            <a:r>
              <a:rPr lang="en-US" altLang="ko-KR" sz="2800" b="1" dirty="0"/>
              <a:t>(CRUD)</a:t>
            </a:r>
            <a:endParaRPr lang="ko-KR" altLang="en-US" sz="2800" b="1" dirty="0"/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74C4FD12-36DF-478E-A999-626798234A9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그림 37" descr="텍스트, 스크린샷, 웹 페이지, 웹사이트이(가) 표시된 사진&#10;&#10;자동 생성된 설명">
            <a:extLst>
              <a:ext uri="{FF2B5EF4-FFF2-40B4-BE49-F238E27FC236}">
                <a16:creationId xmlns:a16="http://schemas.microsoft.com/office/drawing/2014/main" id="{06583F30-C7D0-46CF-98C9-40CA05DC20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7351" y="324644"/>
            <a:ext cx="4204938" cy="6348324"/>
          </a:xfrm>
          <a:prstGeom prst="rect">
            <a:avLst/>
          </a:prstGeom>
        </p:spPr>
      </p:pic>
      <p:sp>
        <p:nvSpPr>
          <p:cNvPr id="48" name="右箭头 54">
            <a:extLst>
              <a:ext uri="{FF2B5EF4-FFF2-40B4-BE49-F238E27FC236}">
                <a16:creationId xmlns:a16="http://schemas.microsoft.com/office/drawing/2014/main" id="{4AB67CF5-D54B-47DF-819E-721B745ACF54}"/>
              </a:ext>
            </a:extLst>
          </p:cNvPr>
          <p:cNvSpPr/>
          <p:nvPr/>
        </p:nvSpPr>
        <p:spPr>
          <a:xfrm rot="10800000">
            <a:off x="6828638" y="3335852"/>
            <a:ext cx="641445" cy="191069"/>
          </a:xfrm>
          <a:prstGeom prst="rightArrow">
            <a:avLst>
              <a:gd name="adj1" fmla="val 50000"/>
              <a:gd name="adj2" fmla="val 6481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06" rIns="91418" bIns="45706" anchor="ctr"/>
          <a:lstStyle/>
          <a:p>
            <a:pPr algn="ctr" defTabSz="685165">
              <a:defRPr/>
            </a:pPr>
            <a:endParaRPr lang="zh-CN" altLang="en-US" sz="1735">
              <a:solidFill>
                <a:prstClr val="white"/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Source Han Sans SC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2FBF005-F025-4E2C-BE33-EE1DB2B01BB4}"/>
              </a:ext>
            </a:extLst>
          </p:cNvPr>
          <p:cNvSpPr txBox="1"/>
          <p:nvPr/>
        </p:nvSpPr>
        <p:spPr>
          <a:xfrm>
            <a:off x="88412" y="1295409"/>
            <a:ext cx="2053767" cy="49075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CC9D5E1-C4A1-4ADB-854C-AA264B4B6A9F}"/>
              </a:ext>
            </a:extLst>
          </p:cNvPr>
          <p:cNvSpPr txBox="1"/>
          <p:nvPr/>
        </p:nvSpPr>
        <p:spPr>
          <a:xfrm>
            <a:off x="263158" y="3296098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3-4-5. </a:t>
            </a:r>
            <a:r>
              <a:rPr lang="ko-KR" altLang="en-US" sz="1200" b="1" dirty="0"/>
              <a:t>캠페인 목록</a:t>
            </a:r>
            <a:endParaRPr lang="en-US" altLang="ko-KR" sz="1200" b="1" dirty="0"/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3-4-10.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375B1CB-4942-5602-6591-5F0895ABDDAC}"/>
              </a:ext>
            </a:extLst>
          </p:cNvPr>
          <p:cNvGrpSpPr/>
          <p:nvPr/>
        </p:nvGrpSpPr>
        <p:grpSpPr>
          <a:xfrm>
            <a:off x="3100099" y="3944017"/>
            <a:ext cx="1354347" cy="307777"/>
            <a:chOff x="1522374" y="1735254"/>
            <a:chExt cx="1354347" cy="30777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115BCD0-7795-AF38-3699-2F3712E3F9C7}"/>
                </a:ext>
              </a:extLst>
            </p:cNvPr>
            <p:cNvSpPr txBox="1"/>
            <p:nvPr/>
          </p:nvSpPr>
          <p:spPr>
            <a:xfrm>
              <a:off x="1574762" y="1735254"/>
              <a:ext cx="13019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D0D0D"/>
                  </a:solidFill>
                  <a:effectLst/>
                  <a:uLnTx/>
                  <a:uFillTx/>
                  <a:latin typeface="Söhne"/>
                  <a:ea typeface="맑은 고딕" panose="020B0503020000020004" pitchFamily="34" charset="-127"/>
                  <a:cs typeface="+mn-cs"/>
                </a:rPr>
                <a:t>회원유형별 탭</a:t>
              </a:r>
              <a:endPara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5035146A-259F-26FC-D3D2-0FC41775C225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</p:grpSp>
      <p:pic>
        <p:nvPicPr>
          <p:cNvPr id="8" name="그림 7" descr="텍스트, 화이트, 폰트, 직사각형이(가) 표시된 사진&#10;&#10;자동 생성된 설명">
            <a:extLst>
              <a:ext uri="{FF2B5EF4-FFF2-40B4-BE49-F238E27FC236}">
                <a16:creationId xmlns:a16="http://schemas.microsoft.com/office/drawing/2014/main" id="{E2FF1836-BBEC-66A4-4297-86EACCBA2C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7249" y="1207485"/>
            <a:ext cx="3920335" cy="1241552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099FBA7D-04E1-3212-76DE-9B01B5EAB9EF}"/>
              </a:ext>
            </a:extLst>
          </p:cNvPr>
          <p:cNvGrpSpPr/>
          <p:nvPr/>
        </p:nvGrpSpPr>
        <p:grpSpPr>
          <a:xfrm>
            <a:off x="3100099" y="2113862"/>
            <a:ext cx="596127" cy="307777"/>
            <a:chOff x="1522374" y="1735254"/>
            <a:chExt cx="596127" cy="30777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77D2CC0-73C7-DCA3-4957-7273A1726B5C}"/>
                </a:ext>
              </a:extLst>
            </p:cNvPr>
            <p:cNvSpPr txBox="1"/>
            <p:nvPr/>
          </p:nvSpPr>
          <p:spPr>
            <a:xfrm>
              <a:off x="1574762" y="1735254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D0D0D"/>
                  </a:solidFill>
                  <a:effectLst/>
                  <a:uLnTx/>
                  <a:uFillTx/>
                  <a:latin typeface="Söhne"/>
                  <a:ea typeface="맑은 고딕" panose="020B0503020000020004" pitchFamily="34" charset="-127"/>
                  <a:cs typeface="+mn-cs"/>
                </a:rPr>
                <a:t>검색</a:t>
              </a:r>
              <a:endPara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539F0D3C-FC39-EE2B-9A84-9B07E372655C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1284F1CB-723A-61F1-6B93-044EFF9BF746}"/>
              </a:ext>
            </a:extLst>
          </p:cNvPr>
          <p:cNvGrpSpPr/>
          <p:nvPr/>
        </p:nvGrpSpPr>
        <p:grpSpPr>
          <a:xfrm>
            <a:off x="3100099" y="5598093"/>
            <a:ext cx="1314272" cy="307777"/>
            <a:chOff x="1522374" y="1735254"/>
            <a:chExt cx="1314272" cy="307777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3D1E876-7266-8032-A505-48631CF28A73}"/>
                </a:ext>
              </a:extLst>
            </p:cNvPr>
            <p:cNvSpPr txBox="1"/>
            <p:nvPr/>
          </p:nvSpPr>
          <p:spPr>
            <a:xfrm>
              <a:off x="1574762" y="1735254"/>
              <a:ext cx="126188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D0D0D"/>
                  </a:solidFill>
                  <a:effectLst/>
                  <a:uLnTx/>
                  <a:uFillTx/>
                  <a:latin typeface="Söhne"/>
                  <a:ea typeface="맑은 고딕" panose="020B0503020000020004" pitchFamily="34" charset="-127"/>
                  <a:cs typeface="+mn-cs"/>
                </a:rPr>
                <a:t>페이지네이션</a:t>
              </a:r>
              <a:endPara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9C494752-94FF-53B8-A245-89E0539B7830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</p:grpSp>
      <p:pic>
        <p:nvPicPr>
          <p:cNvPr id="17" name="그림 16" descr="폰트, 번호, 타이포그래피이(가) 표시된 사진&#10;&#10;자동 생성된 설명">
            <a:extLst>
              <a:ext uri="{FF2B5EF4-FFF2-40B4-BE49-F238E27FC236}">
                <a16:creationId xmlns:a16="http://schemas.microsoft.com/office/drawing/2014/main" id="{AD0CCD98-ADB6-FC55-FC05-15E5687B0F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7355" y="4790492"/>
            <a:ext cx="3087128" cy="688551"/>
          </a:xfrm>
          <a:prstGeom prst="rect">
            <a:avLst/>
          </a:prstGeom>
        </p:spPr>
      </p:pic>
      <p:pic>
        <p:nvPicPr>
          <p:cNvPr id="18" name="그림 17" descr="텍스트, 폰트, 스크린샷, 번호이(가) 표시된 사진&#10;&#10;자동 생성된 설명">
            <a:extLst>
              <a:ext uri="{FF2B5EF4-FFF2-40B4-BE49-F238E27FC236}">
                <a16:creationId xmlns:a16="http://schemas.microsoft.com/office/drawing/2014/main" id="{01BEAFE7-6299-46BE-698F-8A916F1F9C3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6074" y="2915544"/>
            <a:ext cx="3453762" cy="861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257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38427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캠페인 글쓰기</a:t>
            </a:r>
            <a:r>
              <a:rPr lang="en-US" altLang="ko-KR" sz="2800" b="1" dirty="0"/>
              <a:t>(CRUD)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09513F7F-0FA8-4CED-9EF4-9C4F17997B3B}"/>
              </a:ext>
            </a:extLst>
          </p:cNvPr>
          <p:cNvGrpSpPr/>
          <p:nvPr/>
        </p:nvGrpSpPr>
        <p:grpSpPr>
          <a:xfrm>
            <a:off x="2950075" y="3224601"/>
            <a:ext cx="1021179" cy="307777"/>
            <a:chOff x="1522374" y="1735254"/>
            <a:chExt cx="1021179" cy="307777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E08F883-FBE2-4B54-932C-D9C44FDD1BB6}"/>
                </a:ext>
              </a:extLst>
            </p:cNvPr>
            <p:cNvSpPr txBox="1"/>
            <p:nvPr/>
          </p:nvSpPr>
          <p:spPr>
            <a:xfrm>
              <a:off x="1574762" y="1735254"/>
              <a:ext cx="9687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0" i="0" dirty="0" err="1">
                  <a:solidFill>
                    <a:srgbClr val="0D0D0D"/>
                  </a:solidFill>
                  <a:effectLst/>
                  <a:latin typeface="Söhne"/>
                </a:rPr>
                <a:t>Datepicker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DC735C34-13A3-4114-9868-975C8EB1F085}"/>
                </a:ext>
              </a:extLst>
            </p:cNvPr>
            <p:cNvSpPr/>
            <p:nvPr/>
          </p:nvSpPr>
          <p:spPr>
            <a:xfrm>
              <a:off x="1522374" y="1874050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09FF81EC-78D7-468C-B8C6-E1A43F315AAD}"/>
              </a:ext>
            </a:extLst>
          </p:cNvPr>
          <p:cNvGrpSpPr/>
          <p:nvPr/>
        </p:nvGrpSpPr>
        <p:grpSpPr>
          <a:xfrm>
            <a:off x="2901437" y="6121207"/>
            <a:ext cx="1376790" cy="307777"/>
            <a:chOff x="1522374" y="1735254"/>
            <a:chExt cx="1376790" cy="307777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8ADAD0C-5D76-44B6-85B8-3469B0D28244}"/>
                </a:ext>
              </a:extLst>
            </p:cNvPr>
            <p:cNvSpPr txBox="1"/>
            <p:nvPr/>
          </p:nvSpPr>
          <p:spPr>
            <a:xfrm>
              <a:off x="1574762" y="1735254"/>
              <a:ext cx="132440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j-ea"/>
                  <a:ea typeface="+mj-ea"/>
                </a:rPr>
                <a:t>글쓰기 에디터</a:t>
              </a:r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3D74299D-EF3C-429E-8A59-EE5DBE2F3ECF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pic>
        <p:nvPicPr>
          <p:cNvPr id="22" name="그림 21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0F882183-219C-4E56-BC90-F1C2772B61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7208" y="1286917"/>
            <a:ext cx="3404007" cy="1800296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EE2916CC-F447-4ED8-B07A-524AEF2803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0298" y="1094266"/>
            <a:ext cx="3675002" cy="4876225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64CBF43F-BF81-4F06-A0FC-25B0E7B95AEA}"/>
              </a:ext>
            </a:extLst>
          </p:cNvPr>
          <p:cNvSpPr txBox="1"/>
          <p:nvPr/>
        </p:nvSpPr>
        <p:spPr>
          <a:xfrm>
            <a:off x="88412" y="1295409"/>
            <a:ext cx="2053767" cy="49075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65EE73D-AF63-46DC-B78B-B36B229CDE68}"/>
              </a:ext>
            </a:extLst>
          </p:cNvPr>
          <p:cNvSpPr txBox="1"/>
          <p:nvPr/>
        </p:nvSpPr>
        <p:spPr>
          <a:xfrm>
            <a:off x="263158" y="3296098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3-4-6. </a:t>
            </a:r>
            <a:r>
              <a:rPr lang="ko-KR" altLang="en-US" sz="1200" b="1" dirty="0"/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3-4-10.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C7472F-9951-D755-781C-55977A90D5B1}"/>
              </a:ext>
            </a:extLst>
          </p:cNvPr>
          <p:cNvSpPr txBox="1"/>
          <p:nvPr/>
        </p:nvSpPr>
        <p:spPr>
          <a:xfrm>
            <a:off x="2901437" y="3490002"/>
            <a:ext cx="26020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- react-</a:t>
            </a:r>
            <a:r>
              <a:rPr kumimoji="1" lang="en-US" altLang="ko-KR" sz="1200" dirty="0" err="1"/>
              <a:t>datepicker</a:t>
            </a:r>
            <a:r>
              <a:rPr kumimoji="1" lang="ko-KR" altLang="en-US" sz="1200" dirty="0"/>
              <a:t> 라이브러리 활용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38E40E-23D2-3CD0-F78D-351E42B4FCB6}"/>
              </a:ext>
            </a:extLst>
          </p:cNvPr>
          <p:cNvSpPr txBox="1"/>
          <p:nvPr/>
        </p:nvSpPr>
        <p:spPr>
          <a:xfrm>
            <a:off x="2893819" y="6383922"/>
            <a:ext cx="21786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- react-quill</a:t>
            </a:r>
            <a:r>
              <a:rPr kumimoji="1" lang="ko-KR" altLang="en-US" sz="1200" dirty="0"/>
              <a:t> 라이브러리 활용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97AE262-F88B-7E29-9394-245AE09D25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0927" y="3937222"/>
            <a:ext cx="3596568" cy="2084677"/>
          </a:xfrm>
          <a:prstGeom prst="rect">
            <a:avLst/>
          </a:prstGeom>
        </p:spPr>
      </p:pic>
      <p:sp>
        <p:nvSpPr>
          <p:cNvPr id="6" name="右箭头 54">
            <a:extLst>
              <a:ext uri="{FF2B5EF4-FFF2-40B4-BE49-F238E27FC236}">
                <a16:creationId xmlns:a16="http://schemas.microsoft.com/office/drawing/2014/main" id="{2CC27550-B7B7-2167-8B80-CD410844D1D2}"/>
              </a:ext>
            </a:extLst>
          </p:cNvPr>
          <p:cNvSpPr/>
          <p:nvPr/>
        </p:nvSpPr>
        <p:spPr>
          <a:xfrm rot="10800000">
            <a:off x="6828638" y="3335852"/>
            <a:ext cx="641445" cy="191069"/>
          </a:xfrm>
          <a:prstGeom prst="rightArrow">
            <a:avLst>
              <a:gd name="adj1" fmla="val 50000"/>
              <a:gd name="adj2" fmla="val 6481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06" rIns="91418" bIns="45706" anchor="ctr"/>
          <a:lstStyle/>
          <a:p>
            <a:pPr algn="ctr" defTabSz="685165">
              <a:defRPr/>
            </a:pPr>
            <a:endParaRPr lang="zh-CN" altLang="en-US" sz="1735">
              <a:solidFill>
                <a:prstClr val="white"/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Source Han Sans SC"/>
            </a:endParaRPr>
          </a:p>
        </p:txBody>
      </p:sp>
    </p:spTree>
    <p:extLst>
      <p:ext uri="{BB962C8B-B14F-4D97-AF65-F5344CB8AC3E}">
        <p14:creationId xmlns:p14="http://schemas.microsoft.com/office/powerpoint/2010/main" val="4100369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38427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캠페인 글쓰기</a:t>
            </a:r>
            <a:r>
              <a:rPr lang="en-US" altLang="ko-KR" sz="2800" b="1" dirty="0"/>
              <a:t>(CRUD)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78620019-EA70-4AFF-8163-86C55E0FB82B}"/>
              </a:ext>
            </a:extLst>
          </p:cNvPr>
          <p:cNvGrpSpPr/>
          <p:nvPr/>
        </p:nvGrpSpPr>
        <p:grpSpPr>
          <a:xfrm>
            <a:off x="3084140" y="3086167"/>
            <a:ext cx="1237328" cy="307777"/>
            <a:chOff x="1522374" y="1744982"/>
            <a:chExt cx="1237328" cy="30777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DCE970A-11F1-43C6-BB16-108B8610B4D6}"/>
                </a:ext>
              </a:extLst>
            </p:cNvPr>
            <p:cNvSpPr txBox="1"/>
            <p:nvPr/>
          </p:nvSpPr>
          <p:spPr>
            <a:xfrm>
              <a:off x="1574762" y="1744982"/>
              <a:ext cx="118494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rgbClr val="0D0D0D"/>
                  </a:solidFill>
                  <a:latin typeface="Söhne"/>
                  <a:ea typeface="+mj-ea"/>
                </a:rPr>
                <a:t>우편번호 </a:t>
              </a:r>
              <a:r>
                <a:rPr lang="en-US" altLang="ko-KR" sz="1400" dirty="0">
                  <a:solidFill>
                    <a:srgbClr val="0D0D0D"/>
                  </a:solidFill>
                  <a:latin typeface="Söhne"/>
                  <a:ea typeface="+mj-ea"/>
                </a:rPr>
                <a:t>API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68A49999-DA8C-4064-B290-37F238DC76BC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pic>
        <p:nvPicPr>
          <p:cNvPr id="29" name="그림 28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739213C5-C405-4600-9BE3-9B8052B5E2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8005" y="3590343"/>
            <a:ext cx="3299899" cy="2475970"/>
          </a:xfrm>
          <a:prstGeom prst="rect">
            <a:avLst/>
          </a:prstGeom>
        </p:spPr>
      </p:pic>
      <p:grpSp>
        <p:nvGrpSpPr>
          <p:cNvPr id="30" name="그룹 29">
            <a:extLst>
              <a:ext uri="{FF2B5EF4-FFF2-40B4-BE49-F238E27FC236}">
                <a16:creationId xmlns:a16="http://schemas.microsoft.com/office/drawing/2014/main" id="{2716A0FF-B108-465D-B515-F764A6CA10D8}"/>
              </a:ext>
            </a:extLst>
          </p:cNvPr>
          <p:cNvGrpSpPr/>
          <p:nvPr/>
        </p:nvGrpSpPr>
        <p:grpSpPr>
          <a:xfrm>
            <a:off x="3080721" y="6119258"/>
            <a:ext cx="1237328" cy="307777"/>
            <a:chOff x="1522374" y="1735254"/>
            <a:chExt cx="1237328" cy="307777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E186734-5CD8-478B-8837-577A450A2CD5}"/>
                </a:ext>
              </a:extLst>
            </p:cNvPr>
            <p:cNvSpPr txBox="1"/>
            <p:nvPr/>
          </p:nvSpPr>
          <p:spPr>
            <a:xfrm>
              <a:off x="1574762" y="1735254"/>
              <a:ext cx="118494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err="1">
                  <a:solidFill>
                    <a:srgbClr val="0D0D0D"/>
                  </a:solidFill>
                  <a:latin typeface="Söhne"/>
                  <a:ea typeface="+mj-ea"/>
                </a:rPr>
                <a:t>카카오맵</a:t>
              </a:r>
              <a:r>
                <a:rPr lang="ko-KR" altLang="en-US" sz="1400" dirty="0">
                  <a:solidFill>
                    <a:srgbClr val="0D0D0D"/>
                  </a:solidFill>
                  <a:latin typeface="Söhne"/>
                  <a:ea typeface="+mj-ea"/>
                </a:rPr>
                <a:t> </a:t>
              </a:r>
              <a:r>
                <a:rPr lang="en-US" altLang="ko-KR" sz="1400" dirty="0">
                  <a:solidFill>
                    <a:srgbClr val="0D0D0D"/>
                  </a:solidFill>
                  <a:latin typeface="Söhne"/>
                  <a:ea typeface="+mj-ea"/>
                </a:rPr>
                <a:t>API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57B0330B-14F9-44EB-96A4-25857B53897B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pic>
        <p:nvPicPr>
          <p:cNvPr id="33" name="그림 32" descr="텍스트, 스크린샷, 폰트, 소프트웨어이(가) 표시된 사진&#10;&#10;자동 생성된 설명">
            <a:extLst>
              <a:ext uri="{FF2B5EF4-FFF2-40B4-BE49-F238E27FC236}">
                <a16:creationId xmlns:a16="http://schemas.microsoft.com/office/drawing/2014/main" id="{DC4488D6-D2CD-48A0-A92A-A241BB9FA6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0721" y="1149458"/>
            <a:ext cx="2556197" cy="1845574"/>
          </a:xfrm>
          <a:prstGeom prst="rect">
            <a:avLst/>
          </a:prstGeom>
        </p:spPr>
      </p:pic>
      <p:pic>
        <p:nvPicPr>
          <p:cNvPr id="34" name="그림 33" descr="텍스트, 스크린샷, 지도, 도표이(가) 표시된 사진&#10;&#10;자동 생성된 설명">
            <a:extLst>
              <a:ext uri="{FF2B5EF4-FFF2-40B4-BE49-F238E27FC236}">
                <a16:creationId xmlns:a16="http://schemas.microsoft.com/office/drawing/2014/main" id="{1456E10E-C12B-4354-99BD-FD924F8184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6878" y="1027198"/>
            <a:ext cx="3650297" cy="5044657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6B25E46E-BFC7-4FCD-91D2-DFE1C58C9F25}"/>
              </a:ext>
            </a:extLst>
          </p:cNvPr>
          <p:cNvSpPr txBox="1"/>
          <p:nvPr/>
        </p:nvSpPr>
        <p:spPr>
          <a:xfrm>
            <a:off x="88412" y="1295409"/>
            <a:ext cx="2053767" cy="49075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F63E37E-0157-4F7C-A37D-E4E7EE2A0B36}"/>
              </a:ext>
            </a:extLst>
          </p:cNvPr>
          <p:cNvSpPr txBox="1"/>
          <p:nvPr/>
        </p:nvSpPr>
        <p:spPr>
          <a:xfrm>
            <a:off x="263158" y="3296098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3-4-6. </a:t>
            </a:r>
            <a:r>
              <a:rPr lang="ko-KR" altLang="en-US" sz="1200" b="1" dirty="0"/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3-4-10.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  <p:sp>
        <p:nvSpPr>
          <p:cNvPr id="2" name="右箭头 54">
            <a:extLst>
              <a:ext uri="{FF2B5EF4-FFF2-40B4-BE49-F238E27FC236}">
                <a16:creationId xmlns:a16="http://schemas.microsoft.com/office/drawing/2014/main" id="{1743F021-76BD-7BD7-C87D-2DB62B8DDCA7}"/>
              </a:ext>
            </a:extLst>
          </p:cNvPr>
          <p:cNvSpPr/>
          <p:nvPr/>
        </p:nvSpPr>
        <p:spPr>
          <a:xfrm rot="10800000">
            <a:off x="6828638" y="3335852"/>
            <a:ext cx="641445" cy="191069"/>
          </a:xfrm>
          <a:prstGeom prst="rightArrow">
            <a:avLst>
              <a:gd name="adj1" fmla="val 50000"/>
              <a:gd name="adj2" fmla="val 6481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06" rIns="91418" bIns="45706" anchor="ctr"/>
          <a:lstStyle/>
          <a:p>
            <a:pPr algn="ctr" defTabSz="685165">
              <a:defRPr/>
            </a:pPr>
            <a:endParaRPr lang="zh-CN" altLang="en-US" sz="1735">
              <a:solidFill>
                <a:prstClr val="white"/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Source Han Sans SC"/>
            </a:endParaRPr>
          </a:p>
        </p:txBody>
      </p:sp>
    </p:spTree>
    <p:extLst>
      <p:ext uri="{BB962C8B-B14F-4D97-AF65-F5344CB8AC3E}">
        <p14:creationId xmlns:p14="http://schemas.microsoft.com/office/powerpoint/2010/main" val="2394611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A19F76B-C91B-447C-B1D9-91D81F6ABBAB}"/>
              </a:ext>
            </a:extLst>
          </p:cNvPr>
          <p:cNvSpPr txBox="1"/>
          <p:nvPr/>
        </p:nvSpPr>
        <p:spPr>
          <a:xfrm>
            <a:off x="204121" y="1464158"/>
            <a:ext cx="3425810" cy="83099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latin typeface="+mn-ea"/>
              </a:rPr>
              <a:t>CONTENTS</a:t>
            </a:r>
            <a:endParaRPr lang="ko-KR" altLang="en-US" sz="4800" b="1" dirty="0">
              <a:latin typeface="+mn-ea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449FBDB-6F3E-4F41-9538-1D6284EA386D}"/>
              </a:ext>
            </a:extLst>
          </p:cNvPr>
          <p:cNvCxnSpPr/>
          <p:nvPr/>
        </p:nvCxnSpPr>
        <p:spPr>
          <a:xfrm>
            <a:off x="3777190" y="474134"/>
            <a:ext cx="0" cy="60875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A6DFD8E4-5582-45FB-BC12-13A54E7EFD57}"/>
              </a:ext>
            </a:extLst>
          </p:cNvPr>
          <p:cNvCxnSpPr/>
          <p:nvPr/>
        </p:nvCxnSpPr>
        <p:spPr>
          <a:xfrm>
            <a:off x="268530" y="2295155"/>
            <a:ext cx="3296993" cy="0"/>
          </a:xfrm>
          <a:prstGeom prst="line">
            <a:avLst/>
          </a:prstGeom>
          <a:ln w="508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13033B6-EB6E-4B07-98C4-D0029D5FD3A9}"/>
              </a:ext>
            </a:extLst>
          </p:cNvPr>
          <p:cNvSpPr txBox="1"/>
          <p:nvPr/>
        </p:nvSpPr>
        <p:spPr>
          <a:xfrm>
            <a:off x="4688796" y="1960825"/>
            <a:ext cx="6160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/>
              <a:t>01</a:t>
            </a:r>
            <a:endParaRPr lang="ko-KR" altLang="en-US" sz="28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E9F78E0-E13E-42A5-9D7C-E609E2D8ADBB}"/>
              </a:ext>
            </a:extLst>
          </p:cNvPr>
          <p:cNvSpPr txBox="1"/>
          <p:nvPr/>
        </p:nvSpPr>
        <p:spPr>
          <a:xfrm>
            <a:off x="5194753" y="2035043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프로젝트개요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484ABB7-88AD-46D1-B7CF-02FA581D16D5}"/>
              </a:ext>
            </a:extLst>
          </p:cNvPr>
          <p:cNvSpPr txBox="1"/>
          <p:nvPr/>
        </p:nvSpPr>
        <p:spPr>
          <a:xfrm>
            <a:off x="5071656" y="2414111"/>
            <a:ext cx="135646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/>
              <a:t> </a:t>
            </a:r>
            <a:r>
              <a:rPr lang="en-US" altLang="ko-KR" sz="1400" b="1" dirty="0"/>
              <a:t>1-1. </a:t>
            </a:r>
            <a:r>
              <a:rPr lang="ko-KR" altLang="en-US" sz="1400" b="1" dirty="0"/>
              <a:t>개발동기</a:t>
            </a:r>
            <a:endParaRPr lang="en-US" altLang="ko-KR" sz="1400" b="1" dirty="0"/>
          </a:p>
          <a:p>
            <a:pPr>
              <a:lnSpc>
                <a:spcPct val="150000"/>
              </a:lnSpc>
            </a:pPr>
            <a:r>
              <a:rPr lang="en-US" altLang="ko-KR" sz="1400" b="1" dirty="0"/>
              <a:t> 1-2. </a:t>
            </a:r>
            <a:r>
              <a:rPr lang="ko-KR" altLang="en-US" sz="1400" b="1" dirty="0"/>
              <a:t>기획의도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DD0F7C7-8BE1-41C5-9928-DB4DA3FFD692}"/>
              </a:ext>
            </a:extLst>
          </p:cNvPr>
          <p:cNvSpPr txBox="1"/>
          <p:nvPr/>
        </p:nvSpPr>
        <p:spPr>
          <a:xfrm>
            <a:off x="4688796" y="3856188"/>
            <a:ext cx="6160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/>
              <a:t>03</a:t>
            </a:r>
            <a:endParaRPr lang="ko-KR" altLang="en-US" sz="28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C3FFE6B-B91E-4FD8-9D87-A3AD9871F9C1}"/>
              </a:ext>
            </a:extLst>
          </p:cNvPr>
          <p:cNvSpPr txBox="1"/>
          <p:nvPr/>
        </p:nvSpPr>
        <p:spPr>
          <a:xfrm>
            <a:off x="5194753" y="393040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6CDA9DC-E802-478E-9A24-A691EE737ECC}"/>
              </a:ext>
            </a:extLst>
          </p:cNvPr>
          <p:cNvSpPr txBox="1"/>
          <p:nvPr/>
        </p:nvSpPr>
        <p:spPr>
          <a:xfrm>
            <a:off x="5071656" y="4309474"/>
            <a:ext cx="180690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/>
              <a:t> </a:t>
            </a:r>
            <a:r>
              <a:rPr lang="en-US" altLang="ko-KR" sz="1400" b="1" dirty="0"/>
              <a:t>3-1. </a:t>
            </a:r>
            <a:r>
              <a:rPr lang="ko-KR" altLang="en-US" sz="1400" b="1" dirty="0"/>
              <a:t>구조도</a:t>
            </a:r>
            <a:endParaRPr lang="en-US" altLang="ko-KR" sz="1400" b="1" dirty="0"/>
          </a:p>
          <a:p>
            <a:pPr>
              <a:lnSpc>
                <a:spcPct val="150000"/>
              </a:lnSpc>
            </a:pPr>
            <a:r>
              <a:rPr lang="en-US" altLang="ko-KR" sz="1400" b="1" dirty="0"/>
              <a:t> 3-2. Wire Frame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/>
              <a:t> 3-3. URL Mapping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/>
              <a:t> 3-4. </a:t>
            </a:r>
            <a:r>
              <a:rPr lang="ko-KR" altLang="en-US" sz="1400" b="1" dirty="0"/>
              <a:t>기술설명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0DD14E3-AC30-4ED7-AD11-9D57A30363D5}"/>
              </a:ext>
            </a:extLst>
          </p:cNvPr>
          <p:cNvSpPr txBox="1"/>
          <p:nvPr/>
        </p:nvSpPr>
        <p:spPr>
          <a:xfrm>
            <a:off x="8249711" y="1960825"/>
            <a:ext cx="6160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/>
              <a:t>02</a:t>
            </a:r>
            <a:endParaRPr lang="ko-KR" altLang="en-US" sz="280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F319B7-7450-431A-AE52-FEF5A4D9B289}"/>
              </a:ext>
            </a:extLst>
          </p:cNvPr>
          <p:cNvSpPr txBox="1"/>
          <p:nvPr/>
        </p:nvSpPr>
        <p:spPr>
          <a:xfrm>
            <a:off x="8755668" y="2035043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프로젝트소개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1918168-9DCA-4BB3-A7A4-AF7B1CF61E30}"/>
              </a:ext>
            </a:extLst>
          </p:cNvPr>
          <p:cNvSpPr txBox="1"/>
          <p:nvPr/>
        </p:nvSpPr>
        <p:spPr>
          <a:xfrm>
            <a:off x="8632571" y="2414111"/>
            <a:ext cx="141897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/>
              <a:t> </a:t>
            </a:r>
            <a:r>
              <a:rPr lang="en-US" altLang="ko-KR" sz="1400" b="1" dirty="0"/>
              <a:t>2-1. </a:t>
            </a:r>
            <a:r>
              <a:rPr lang="ko-KR" altLang="en-US" sz="1400" b="1" dirty="0"/>
              <a:t>팀원 소개</a:t>
            </a:r>
            <a:endParaRPr lang="en-US" altLang="ko-KR" sz="1400" b="1" dirty="0"/>
          </a:p>
          <a:p>
            <a:pPr>
              <a:lnSpc>
                <a:spcPct val="150000"/>
              </a:lnSpc>
            </a:pPr>
            <a:r>
              <a:rPr lang="en-US" altLang="ko-KR" sz="1400" b="1" dirty="0"/>
              <a:t> 2-2. </a:t>
            </a:r>
            <a:r>
              <a:rPr lang="ko-KR" altLang="en-US" sz="1400" b="1" dirty="0"/>
              <a:t>기술 스택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CAAAB8B-CE63-4028-AC27-500C73598490}"/>
              </a:ext>
            </a:extLst>
          </p:cNvPr>
          <p:cNvSpPr txBox="1"/>
          <p:nvPr/>
        </p:nvSpPr>
        <p:spPr>
          <a:xfrm>
            <a:off x="8249711" y="3856188"/>
            <a:ext cx="6160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/>
              <a:t>04</a:t>
            </a:r>
            <a:endParaRPr lang="ko-KR" altLang="en-US" sz="2800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F13760B-6BE7-4137-BF94-0BE6FBFD9010}"/>
              </a:ext>
            </a:extLst>
          </p:cNvPr>
          <p:cNvSpPr txBox="1"/>
          <p:nvPr/>
        </p:nvSpPr>
        <p:spPr>
          <a:xfrm>
            <a:off x="8755668" y="393040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진행프로세스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E17A303-CD51-4FF0-B411-F5702212B38D}"/>
              </a:ext>
            </a:extLst>
          </p:cNvPr>
          <p:cNvSpPr txBox="1"/>
          <p:nvPr/>
        </p:nvSpPr>
        <p:spPr>
          <a:xfrm>
            <a:off x="8632571" y="4309474"/>
            <a:ext cx="141897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/>
              <a:t> </a:t>
            </a:r>
            <a:r>
              <a:rPr lang="en-US" altLang="ko-KR" sz="1400" b="1" dirty="0"/>
              <a:t>4-1. </a:t>
            </a:r>
            <a:r>
              <a:rPr lang="ko-KR" altLang="en-US" sz="1400" b="1" dirty="0"/>
              <a:t>개발 일정</a:t>
            </a:r>
            <a:endParaRPr lang="en-US" altLang="ko-KR" sz="1400" b="1" dirty="0"/>
          </a:p>
          <a:p>
            <a:pPr>
              <a:lnSpc>
                <a:spcPct val="150000"/>
              </a:lnSpc>
            </a:pPr>
            <a:r>
              <a:rPr lang="en-US" altLang="ko-KR" sz="1400" b="1" dirty="0"/>
              <a:t> 4-2. </a:t>
            </a:r>
            <a:r>
              <a:rPr lang="ko-KR" altLang="en-US" sz="1400" b="1" dirty="0"/>
              <a:t>마치며</a:t>
            </a:r>
          </a:p>
        </p:txBody>
      </p:sp>
    </p:spTree>
    <p:extLst>
      <p:ext uri="{BB962C8B-B14F-4D97-AF65-F5344CB8AC3E}">
        <p14:creationId xmlns:p14="http://schemas.microsoft.com/office/powerpoint/2010/main" val="29077798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34836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캠페인 상세</a:t>
            </a:r>
            <a:r>
              <a:rPr lang="en-US" altLang="ko-KR" sz="2800" b="1" dirty="0"/>
              <a:t>(CRUD)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右箭头 54">
            <a:extLst>
              <a:ext uri="{FF2B5EF4-FFF2-40B4-BE49-F238E27FC236}">
                <a16:creationId xmlns:a16="http://schemas.microsoft.com/office/drawing/2014/main" id="{2275DE14-025D-434D-A8C6-B5B57B579C80}"/>
              </a:ext>
            </a:extLst>
          </p:cNvPr>
          <p:cNvSpPr/>
          <p:nvPr/>
        </p:nvSpPr>
        <p:spPr>
          <a:xfrm rot="10800000">
            <a:off x="6828638" y="3370577"/>
            <a:ext cx="641445" cy="191069"/>
          </a:xfrm>
          <a:prstGeom prst="rightArrow">
            <a:avLst>
              <a:gd name="adj1" fmla="val 50000"/>
              <a:gd name="adj2" fmla="val 6481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06" rIns="91418" bIns="45706" anchor="ctr"/>
          <a:lstStyle/>
          <a:p>
            <a:pPr algn="ctr" defTabSz="685165">
              <a:defRPr/>
            </a:pPr>
            <a:endParaRPr lang="zh-CN" altLang="en-US" sz="1735">
              <a:solidFill>
                <a:prstClr val="white"/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Source Han Sans SC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E4A2441B-A54C-4EF7-9F34-74606FD328EC}"/>
              </a:ext>
            </a:extLst>
          </p:cNvPr>
          <p:cNvGrpSpPr/>
          <p:nvPr/>
        </p:nvGrpSpPr>
        <p:grpSpPr>
          <a:xfrm>
            <a:off x="2640180" y="4615778"/>
            <a:ext cx="1532280" cy="276999"/>
            <a:chOff x="1522374" y="1747954"/>
            <a:chExt cx="1532280" cy="276999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7CF4321-470A-4825-B597-0481EE111825}"/>
                </a:ext>
              </a:extLst>
            </p:cNvPr>
            <p:cNvSpPr txBox="1"/>
            <p:nvPr/>
          </p:nvSpPr>
          <p:spPr>
            <a:xfrm>
              <a:off x="1574762" y="1747954"/>
              <a:ext cx="147989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latin typeface="+mj-ea"/>
                  <a:ea typeface="+mj-ea"/>
                </a:rPr>
                <a:t>댓글 등록 및 삭제 </a:t>
              </a: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EE9D80F5-6C63-407F-8922-B078CBA324F4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200" dirty="0"/>
            </a:p>
          </p:txBody>
        </p:sp>
      </p:grpSp>
      <p:pic>
        <p:nvPicPr>
          <p:cNvPr id="19" name="그림 18" descr="텍스트, 스크린샷, 지도, 소프트웨어이(가) 표시된 사진&#10;&#10;자동 생성된 설명">
            <a:extLst>
              <a:ext uri="{FF2B5EF4-FFF2-40B4-BE49-F238E27FC236}">
                <a16:creationId xmlns:a16="http://schemas.microsoft.com/office/drawing/2014/main" id="{A4753E91-32E1-4E37-8FB5-EAF9574DBF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6878" y="475673"/>
            <a:ext cx="3675546" cy="6013160"/>
          </a:xfrm>
          <a:prstGeom prst="rect">
            <a:avLst/>
          </a:prstGeom>
        </p:spPr>
      </p:pic>
      <p:pic>
        <p:nvPicPr>
          <p:cNvPr id="20" name="그림 19" descr="텍스트, 스크린샷, 직사각형, 폰트이(가) 표시된 사진&#10;&#10;자동 생성된 설명">
            <a:extLst>
              <a:ext uri="{FF2B5EF4-FFF2-40B4-BE49-F238E27FC236}">
                <a16:creationId xmlns:a16="http://schemas.microsoft.com/office/drawing/2014/main" id="{9DE404D4-E8CD-4759-849E-67BE451A39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3667" y="2737668"/>
            <a:ext cx="3547744" cy="1752961"/>
          </a:xfrm>
          <a:prstGeom prst="rect">
            <a:avLst/>
          </a:prstGeom>
        </p:spPr>
      </p:pic>
      <p:pic>
        <p:nvPicPr>
          <p:cNvPr id="21" name="그림 20" descr="텍스트, 스크린샷, 로고, 직사각형이(가) 표시된 사진&#10;&#10;자동 생성된 설명">
            <a:extLst>
              <a:ext uri="{FF2B5EF4-FFF2-40B4-BE49-F238E27FC236}">
                <a16:creationId xmlns:a16="http://schemas.microsoft.com/office/drawing/2014/main" id="{BB37F21B-D62A-47D1-9B9A-38C6CD29F4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4426" y="5283594"/>
            <a:ext cx="1564282" cy="779673"/>
          </a:xfrm>
          <a:prstGeom prst="rect">
            <a:avLst/>
          </a:prstGeom>
        </p:spPr>
      </p:pic>
      <p:pic>
        <p:nvPicPr>
          <p:cNvPr id="22" name="그림 21" descr="텍스트, 스크린샷, 직사각형, 폰트이(가) 표시된 사진&#10;&#10;자동 생성된 설명">
            <a:extLst>
              <a:ext uri="{FF2B5EF4-FFF2-40B4-BE49-F238E27FC236}">
                <a16:creationId xmlns:a16="http://schemas.microsoft.com/office/drawing/2014/main" id="{43CCED33-56BF-4350-BE34-3DDB1620F0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5809" y="5283592"/>
            <a:ext cx="1997371" cy="779675"/>
          </a:xfrm>
          <a:prstGeom prst="rect">
            <a:avLst/>
          </a:prstGeom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069A4043-40A0-41B6-9E61-B02E4519CE7C}"/>
              </a:ext>
            </a:extLst>
          </p:cNvPr>
          <p:cNvGrpSpPr/>
          <p:nvPr/>
        </p:nvGrpSpPr>
        <p:grpSpPr>
          <a:xfrm>
            <a:off x="2644426" y="6211834"/>
            <a:ext cx="1763113" cy="276999"/>
            <a:chOff x="1522374" y="1747954"/>
            <a:chExt cx="1763113" cy="276999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9CF3408-BB98-4677-B788-55559332D184}"/>
                </a:ext>
              </a:extLst>
            </p:cNvPr>
            <p:cNvSpPr txBox="1"/>
            <p:nvPr/>
          </p:nvSpPr>
          <p:spPr>
            <a:xfrm>
              <a:off x="1574762" y="1747954"/>
              <a:ext cx="171072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solidFill>
                    <a:srgbClr val="0D0D0D"/>
                  </a:solidFill>
                  <a:latin typeface="Söhne"/>
                </a:rPr>
                <a:t>내가 쓴 글이 아닐 경우</a:t>
              </a:r>
              <a:endParaRPr lang="ko-KR" altLang="en-US" sz="1200" dirty="0">
                <a:latin typeface="+mj-ea"/>
                <a:ea typeface="+mj-ea"/>
              </a:endParaRPr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866DAE8C-EE09-41D3-A7E6-63B087B0AB8D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200" dirty="0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1E80423C-C5CD-41D5-A7C3-9080B0524BAE}"/>
              </a:ext>
            </a:extLst>
          </p:cNvPr>
          <p:cNvGrpSpPr/>
          <p:nvPr/>
        </p:nvGrpSpPr>
        <p:grpSpPr>
          <a:xfrm>
            <a:off x="4646993" y="6211832"/>
            <a:ext cx="1420070" cy="276999"/>
            <a:chOff x="1522374" y="1747954"/>
            <a:chExt cx="1420070" cy="276999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8EAD80A-3F93-4B32-9F0B-DAC88876C071}"/>
                </a:ext>
              </a:extLst>
            </p:cNvPr>
            <p:cNvSpPr txBox="1"/>
            <p:nvPr/>
          </p:nvSpPr>
          <p:spPr>
            <a:xfrm>
              <a:off x="1574762" y="1747954"/>
              <a:ext cx="136768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solidFill>
                    <a:srgbClr val="0D0D0D"/>
                  </a:solidFill>
                  <a:latin typeface="Söhne"/>
                </a:rPr>
                <a:t>내가 쓴 글일 경우</a:t>
              </a:r>
              <a:endParaRPr lang="ko-KR" altLang="en-US" sz="1200" dirty="0">
                <a:latin typeface="+mj-ea"/>
                <a:ea typeface="+mj-ea"/>
              </a:endParaRP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6F1B440D-3127-49E9-A9BC-3F4E0AE5B153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200" dirty="0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27B7C913-A17B-4898-BED5-7F7276CB7FF9}"/>
              </a:ext>
            </a:extLst>
          </p:cNvPr>
          <p:cNvSpPr txBox="1"/>
          <p:nvPr/>
        </p:nvSpPr>
        <p:spPr>
          <a:xfrm>
            <a:off x="88412" y="1295409"/>
            <a:ext cx="2053767" cy="49075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DD3AD2B-0D67-4504-BC19-9917E229BF1D}"/>
              </a:ext>
            </a:extLst>
          </p:cNvPr>
          <p:cNvSpPr txBox="1"/>
          <p:nvPr/>
        </p:nvSpPr>
        <p:spPr>
          <a:xfrm>
            <a:off x="263158" y="3296098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3-4-7. </a:t>
            </a:r>
            <a:r>
              <a:rPr lang="ko-KR" altLang="en-US" sz="1200" b="1" dirty="0"/>
              <a:t>캠페인 상세</a:t>
            </a:r>
            <a:endParaRPr lang="en-US" altLang="ko-KR" sz="1200" b="1" dirty="0"/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3-4-10.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  <p:pic>
        <p:nvPicPr>
          <p:cNvPr id="34" name="그림 33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D9719E93-7396-E14D-2870-D1394375D62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1268" y="888565"/>
            <a:ext cx="1640086" cy="1395718"/>
          </a:xfrm>
          <a:prstGeom prst="rect">
            <a:avLst/>
          </a:prstGeom>
        </p:spPr>
      </p:pic>
      <p:pic>
        <p:nvPicPr>
          <p:cNvPr id="35" name="그림 34" descr="텍스트, 스크린샷, 폰트, 화이트이(가) 표시된 사진&#10;&#10;자동 생성된 설명">
            <a:extLst>
              <a:ext uri="{FF2B5EF4-FFF2-40B4-BE49-F238E27FC236}">
                <a16:creationId xmlns:a16="http://schemas.microsoft.com/office/drawing/2014/main" id="{D4A121E7-AF82-F918-EC11-630CB77F867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5821" y="1019983"/>
            <a:ext cx="2006474" cy="1221124"/>
          </a:xfrm>
          <a:prstGeom prst="rect">
            <a:avLst/>
          </a:prstGeom>
        </p:spPr>
      </p:pic>
      <p:grpSp>
        <p:nvGrpSpPr>
          <p:cNvPr id="42" name="그룹 41">
            <a:extLst>
              <a:ext uri="{FF2B5EF4-FFF2-40B4-BE49-F238E27FC236}">
                <a16:creationId xmlns:a16="http://schemas.microsoft.com/office/drawing/2014/main" id="{BC0240EC-893A-8658-9C9B-B6B049C7AF2E}"/>
              </a:ext>
            </a:extLst>
          </p:cNvPr>
          <p:cNvGrpSpPr/>
          <p:nvPr/>
        </p:nvGrpSpPr>
        <p:grpSpPr>
          <a:xfrm>
            <a:off x="4895391" y="2285421"/>
            <a:ext cx="1423276" cy="276999"/>
            <a:chOff x="1522374" y="1747954"/>
            <a:chExt cx="1423276" cy="276999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745E92FE-CDBA-080E-5514-129CA97A3DEF}"/>
                </a:ext>
              </a:extLst>
            </p:cNvPr>
            <p:cNvSpPr txBox="1"/>
            <p:nvPr/>
          </p:nvSpPr>
          <p:spPr>
            <a:xfrm>
              <a:off x="1574762" y="1747954"/>
              <a:ext cx="137088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latin typeface="+mj-ea"/>
                  <a:ea typeface="+mj-ea"/>
                </a:rPr>
                <a:t>작성자 정보 로드</a:t>
              </a:r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94B05B52-A774-8A68-FE52-51ACF7D573C6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200" dirty="0"/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F70D9329-D594-CFA7-D1BF-97C3397CDEB3}"/>
              </a:ext>
            </a:extLst>
          </p:cNvPr>
          <p:cNvGrpSpPr/>
          <p:nvPr/>
        </p:nvGrpSpPr>
        <p:grpSpPr>
          <a:xfrm>
            <a:off x="2714929" y="2284283"/>
            <a:ext cx="1423276" cy="276999"/>
            <a:chOff x="1522374" y="1747954"/>
            <a:chExt cx="1423276" cy="276999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74E19E3-CDA3-A4DE-5DF3-B7AD3ED1B7A8}"/>
                </a:ext>
              </a:extLst>
            </p:cNvPr>
            <p:cNvSpPr txBox="1"/>
            <p:nvPr/>
          </p:nvSpPr>
          <p:spPr>
            <a:xfrm>
              <a:off x="1574762" y="1747954"/>
              <a:ext cx="137088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latin typeface="+mj-ea"/>
                  <a:ea typeface="+mj-ea"/>
                </a:rPr>
                <a:t>상세 데이터 로드</a:t>
              </a:r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EC86ADC8-7051-3477-826D-FF7BF23BDB93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085972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3744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캠페인 상세 </a:t>
            </a:r>
            <a:r>
              <a:rPr lang="en-US" altLang="ko-KR" sz="2800" b="1" dirty="0"/>
              <a:t>&amp; </a:t>
            </a:r>
            <a:r>
              <a:rPr lang="ko-KR" altLang="en-US" sz="2800" b="1" dirty="0"/>
              <a:t>신청서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그림 28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8CE5D3AC-22C6-4588-BC68-5175F76D9B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7009" y="1941156"/>
            <a:ext cx="3232650" cy="2656973"/>
          </a:xfrm>
          <a:prstGeom prst="rect">
            <a:avLst/>
          </a:prstGeom>
        </p:spPr>
      </p:pic>
      <p:grpSp>
        <p:nvGrpSpPr>
          <p:cNvPr id="30" name="그룹 29">
            <a:extLst>
              <a:ext uri="{FF2B5EF4-FFF2-40B4-BE49-F238E27FC236}">
                <a16:creationId xmlns:a16="http://schemas.microsoft.com/office/drawing/2014/main" id="{56B6E34D-E85B-420A-9E1E-94FCFB289BFA}"/>
              </a:ext>
            </a:extLst>
          </p:cNvPr>
          <p:cNvGrpSpPr/>
          <p:nvPr/>
        </p:nvGrpSpPr>
        <p:grpSpPr>
          <a:xfrm>
            <a:off x="2871528" y="4833305"/>
            <a:ext cx="2883612" cy="661720"/>
            <a:chOff x="1522374" y="1735254"/>
            <a:chExt cx="2883612" cy="661720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B25B9FE-6B7F-45D6-B944-FF7FE132F155}"/>
                </a:ext>
              </a:extLst>
            </p:cNvPr>
            <p:cNvSpPr txBox="1"/>
            <p:nvPr/>
          </p:nvSpPr>
          <p:spPr>
            <a:xfrm>
              <a:off x="1574762" y="1735254"/>
              <a:ext cx="2831224" cy="6617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j-ea"/>
                  <a:ea typeface="+mj-ea"/>
                </a:rPr>
                <a:t>내가 작성한 글이 아닐 경우에만 </a:t>
              </a:r>
              <a:endParaRPr lang="en-US" altLang="ko-KR" sz="1400" dirty="0">
                <a:latin typeface="+mj-ea"/>
                <a:ea typeface="+mj-ea"/>
              </a:endParaRPr>
            </a:p>
            <a:p>
              <a:endParaRPr lang="en-US" altLang="ko-KR" sz="900" dirty="0">
                <a:latin typeface="+mj-ea"/>
                <a:ea typeface="+mj-ea"/>
              </a:endParaRPr>
            </a:p>
            <a:p>
              <a:r>
                <a:rPr lang="ko-KR" altLang="en-US" sz="1400" dirty="0">
                  <a:latin typeface="+mj-ea"/>
                  <a:ea typeface="+mj-ea"/>
                </a:rPr>
                <a:t>신청하기 버튼 노출</a:t>
              </a:r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8BE357FD-0072-4176-AB20-3E1C441C335F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pic>
        <p:nvPicPr>
          <p:cNvPr id="33" name="그림 32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5E62CE07-7F8C-4861-9B46-9980FB604A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435006"/>
            <a:ext cx="5619682" cy="3217375"/>
          </a:xfrm>
          <a:prstGeom prst="rect">
            <a:avLst/>
          </a:prstGeom>
        </p:spPr>
      </p:pic>
      <p:grpSp>
        <p:nvGrpSpPr>
          <p:cNvPr id="34" name="그룹 33">
            <a:extLst>
              <a:ext uri="{FF2B5EF4-FFF2-40B4-BE49-F238E27FC236}">
                <a16:creationId xmlns:a16="http://schemas.microsoft.com/office/drawing/2014/main" id="{3F72668F-F361-43AA-A406-99B9F8C94C5D}"/>
              </a:ext>
            </a:extLst>
          </p:cNvPr>
          <p:cNvGrpSpPr/>
          <p:nvPr/>
        </p:nvGrpSpPr>
        <p:grpSpPr>
          <a:xfrm>
            <a:off x="6384472" y="4819858"/>
            <a:ext cx="2637070" cy="307777"/>
            <a:chOff x="1522374" y="1735254"/>
            <a:chExt cx="2637070" cy="307777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82C136E-C4AA-49AD-BB07-60E612412693}"/>
                </a:ext>
              </a:extLst>
            </p:cNvPr>
            <p:cNvSpPr txBox="1"/>
            <p:nvPr/>
          </p:nvSpPr>
          <p:spPr>
            <a:xfrm>
              <a:off x="1574762" y="1735254"/>
              <a:ext cx="258468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+mj-ea"/>
                  <a:ea typeface="+mj-ea"/>
                </a:rPr>
                <a:t>table</a:t>
              </a:r>
              <a:r>
                <a:rPr lang="ko-KR" altLang="en-US" sz="1400" dirty="0">
                  <a:latin typeface="+mj-ea"/>
                  <a:ea typeface="+mj-ea"/>
                </a:rPr>
                <a:t>태그를 활용한 신청서 폼</a:t>
              </a:r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1CCF74EC-E64A-4729-9D44-7831DDAD8611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6F979528-D689-4AFE-9982-917E061DA8B5}"/>
              </a:ext>
            </a:extLst>
          </p:cNvPr>
          <p:cNvSpPr txBox="1"/>
          <p:nvPr/>
        </p:nvSpPr>
        <p:spPr>
          <a:xfrm>
            <a:off x="88412" y="1295409"/>
            <a:ext cx="2053767" cy="49075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0A69653-E2C0-4DBD-9A5B-41A5746386E2}"/>
              </a:ext>
            </a:extLst>
          </p:cNvPr>
          <p:cNvSpPr txBox="1"/>
          <p:nvPr/>
        </p:nvSpPr>
        <p:spPr>
          <a:xfrm>
            <a:off x="263158" y="3296098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3-4-7. </a:t>
            </a:r>
            <a:r>
              <a:rPr lang="ko-KR" altLang="en-US" sz="1200" b="1" dirty="0"/>
              <a:t>캠페인 상세</a:t>
            </a:r>
            <a:endParaRPr lang="en-US" altLang="ko-KR" sz="1200" b="1" dirty="0"/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3-4-10.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9F77FD47-135A-2987-D313-B2E03DA3140C}"/>
              </a:ext>
            </a:extLst>
          </p:cNvPr>
          <p:cNvGrpSpPr/>
          <p:nvPr/>
        </p:nvGrpSpPr>
        <p:grpSpPr>
          <a:xfrm>
            <a:off x="6376919" y="5244915"/>
            <a:ext cx="2399505" cy="307777"/>
            <a:chOff x="1522374" y="1735254"/>
            <a:chExt cx="2399505" cy="30777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C3BBA099-DD2F-912F-1C52-9AEF69167DAE}"/>
                </a:ext>
              </a:extLst>
            </p:cNvPr>
            <p:cNvSpPr txBox="1"/>
            <p:nvPr/>
          </p:nvSpPr>
          <p:spPr>
            <a:xfrm>
              <a:off x="1574762" y="1735254"/>
              <a:ext cx="23471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j-ea"/>
                  <a:ea typeface="+mj-ea"/>
                </a:rPr>
                <a:t>로그인한 유저 데이터 로드</a:t>
              </a: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9023385-6ED9-CF59-5610-5119335CB96D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7AE61888-3D9B-CE11-6CBB-66B06CCC8F82}"/>
              </a:ext>
            </a:extLst>
          </p:cNvPr>
          <p:cNvGrpSpPr/>
          <p:nvPr/>
        </p:nvGrpSpPr>
        <p:grpSpPr>
          <a:xfrm>
            <a:off x="6376919" y="5663866"/>
            <a:ext cx="3180167" cy="307777"/>
            <a:chOff x="1522374" y="1735254"/>
            <a:chExt cx="3180167" cy="307777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3E178E7-4E4F-3F69-E967-1ED2DC8EC060}"/>
                </a:ext>
              </a:extLst>
            </p:cNvPr>
            <p:cNvSpPr txBox="1"/>
            <p:nvPr/>
          </p:nvSpPr>
          <p:spPr>
            <a:xfrm>
              <a:off x="1574762" y="1735254"/>
              <a:ext cx="312777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/>
                <a:t>인풋에 작성한 데이터 서버에 업로드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D655291B-9D33-4234-2794-C7DDC34C98ED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8137546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21066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/>
              <a:t>캠페인 수정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그림 17" descr="텍스트, 스크린샷, 도표, 폰트이(가) 표시된 사진&#10;&#10;자동 생성된 설명">
            <a:extLst>
              <a:ext uri="{FF2B5EF4-FFF2-40B4-BE49-F238E27FC236}">
                <a16:creationId xmlns:a16="http://schemas.microsoft.com/office/drawing/2014/main" id="{50CB10B4-BFB5-4A84-A54A-1607CC5F87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6878" y="971155"/>
            <a:ext cx="3631366" cy="5034285"/>
          </a:xfrm>
          <a:prstGeom prst="rect">
            <a:avLst/>
          </a:prstGeom>
        </p:spPr>
      </p:pic>
      <p:sp>
        <p:nvSpPr>
          <p:cNvPr id="19" name="右箭头 54">
            <a:extLst>
              <a:ext uri="{FF2B5EF4-FFF2-40B4-BE49-F238E27FC236}">
                <a16:creationId xmlns:a16="http://schemas.microsoft.com/office/drawing/2014/main" id="{7404DAE8-5FBF-4D0F-B9FD-736E2BA276F2}"/>
              </a:ext>
            </a:extLst>
          </p:cNvPr>
          <p:cNvSpPr/>
          <p:nvPr/>
        </p:nvSpPr>
        <p:spPr>
          <a:xfrm rot="10800000">
            <a:off x="6828638" y="3335852"/>
            <a:ext cx="641445" cy="191069"/>
          </a:xfrm>
          <a:prstGeom prst="rightArrow">
            <a:avLst>
              <a:gd name="adj1" fmla="val 50000"/>
              <a:gd name="adj2" fmla="val 6481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06" rIns="91418" bIns="45706" anchor="ctr"/>
          <a:lstStyle/>
          <a:p>
            <a:pPr algn="ctr" defTabSz="685165">
              <a:defRPr/>
            </a:pPr>
            <a:endParaRPr lang="zh-CN" altLang="en-US" sz="1735">
              <a:solidFill>
                <a:prstClr val="white"/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Source Han Sans SC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006DCD8-59CF-4FC9-B90F-4FEFE32BBD6B}"/>
              </a:ext>
            </a:extLst>
          </p:cNvPr>
          <p:cNvSpPr txBox="1"/>
          <p:nvPr/>
        </p:nvSpPr>
        <p:spPr>
          <a:xfrm>
            <a:off x="88412" y="1295409"/>
            <a:ext cx="2053767" cy="49075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E0644D4-DE67-48D4-8B80-9E0DD7A51D4B}"/>
              </a:ext>
            </a:extLst>
          </p:cNvPr>
          <p:cNvSpPr txBox="1"/>
          <p:nvPr/>
        </p:nvSpPr>
        <p:spPr>
          <a:xfrm>
            <a:off x="263158" y="3296098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3-4-8. </a:t>
            </a:r>
            <a:r>
              <a:rPr lang="ko-KR" altLang="en-US" sz="1200" b="1" dirty="0"/>
              <a:t>캠페인 수정</a:t>
            </a:r>
            <a:endParaRPr lang="en-US" altLang="ko-KR" sz="1200" b="1" dirty="0"/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3-4-10.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C247CC4-B07D-D716-74C3-002E93972581}"/>
              </a:ext>
            </a:extLst>
          </p:cNvPr>
          <p:cNvGrpSpPr/>
          <p:nvPr/>
        </p:nvGrpSpPr>
        <p:grpSpPr>
          <a:xfrm>
            <a:off x="3289186" y="3028075"/>
            <a:ext cx="3000631" cy="307777"/>
            <a:chOff x="1522374" y="1735254"/>
            <a:chExt cx="3000631" cy="30777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70FBCDF-0135-A34F-71C4-C274CA1DC3C2}"/>
                </a:ext>
              </a:extLst>
            </p:cNvPr>
            <p:cNvSpPr txBox="1"/>
            <p:nvPr/>
          </p:nvSpPr>
          <p:spPr>
            <a:xfrm>
              <a:off x="1574762" y="1735254"/>
              <a:ext cx="294824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j-ea"/>
                  <a:ea typeface="+mj-ea"/>
                </a:rPr>
                <a:t>서버에 저장된 게시글 데이터 로드</a:t>
              </a: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AC7CDC13-4FCB-4675-1EDA-947F46737CE6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100F0893-C40E-43A9-4E6D-8BB9608FC9B8}"/>
              </a:ext>
            </a:extLst>
          </p:cNvPr>
          <p:cNvGrpSpPr/>
          <p:nvPr/>
        </p:nvGrpSpPr>
        <p:grpSpPr>
          <a:xfrm>
            <a:off x="3284121" y="3457956"/>
            <a:ext cx="2758578" cy="307777"/>
            <a:chOff x="1522374" y="1735254"/>
            <a:chExt cx="2758578" cy="307777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27EC424-0DA4-DF75-78FA-A7ED86DAB5A4}"/>
                </a:ext>
              </a:extLst>
            </p:cNvPr>
            <p:cNvSpPr txBox="1"/>
            <p:nvPr/>
          </p:nvSpPr>
          <p:spPr>
            <a:xfrm>
              <a:off x="1574762" y="1735254"/>
              <a:ext cx="270619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/>
                <a:t>수정된 데이터 서버에 업데이트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E47973F3-2257-E7DD-7952-87FA831991A7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272288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마이페이지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림 19" descr="스크린샷, 텍스트, 디자인이(가) 표시된 사진&#10;&#10;자동 생성된 설명">
            <a:extLst>
              <a:ext uri="{FF2B5EF4-FFF2-40B4-BE49-F238E27FC236}">
                <a16:creationId xmlns:a16="http://schemas.microsoft.com/office/drawing/2014/main" id="{108A390F-2CE0-425F-B7F8-41C0405B38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8501" y="1543536"/>
            <a:ext cx="4686916" cy="2813772"/>
          </a:xfrm>
          <a:prstGeom prst="rect">
            <a:avLst/>
          </a:prstGeom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2E1A447A-F891-475A-8807-E1F325E6E83C}"/>
              </a:ext>
            </a:extLst>
          </p:cNvPr>
          <p:cNvGrpSpPr/>
          <p:nvPr/>
        </p:nvGrpSpPr>
        <p:grpSpPr>
          <a:xfrm>
            <a:off x="7463426" y="4746470"/>
            <a:ext cx="3000631" cy="307777"/>
            <a:chOff x="1522374" y="1735254"/>
            <a:chExt cx="3000631" cy="307777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23D53C4-702E-4A5D-81B9-5712C23A23C0}"/>
                </a:ext>
              </a:extLst>
            </p:cNvPr>
            <p:cNvSpPr txBox="1"/>
            <p:nvPr/>
          </p:nvSpPr>
          <p:spPr>
            <a:xfrm>
              <a:off x="1574762" y="1735254"/>
              <a:ext cx="294824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j-ea"/>
                  <a:ea typeface="+mj-ea"/>
                </a:rPr>
                <a:t>데이터가 없을 경우 노출되는 화면</a:t>
              </a:r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BBED1C6C-4DEF-4C06-A770-236CA81D8735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pic>
        <p:nvPicPr>
          <p:cNvPr id="24" name="그림 23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4DDBA2DE-09EE-449F-9945-85DC5AB25B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1996" y="1543536"/>
            <a:ext cx="4692914" cy="3320214"/>
          </a:xfrm>
          <a:prstGeom prst="rect">
            <a:avLst/>
          </a:prstGeom>
        </p:spPr>
      </p:pic>
      <p:grpSp>
        <p:nvGrpSpPr>
          <p:cNvPr id="25" name="그룹 24">
            <a:extLst>
              <a:ext uri="{FF2B5EF4-FFF2-40B4-BE49-F238E27FC236}">
                <a16:creationId xmlns:a16="http://schemas.microsoft.com/office/drawing/2014/main" id="{168952A6-1B0A-4AC1-AE92-387475FE3998}"/>
              </a:ext>
            </a:extLst>
          </p:cNvPr>
          <p:cNvGrpSpPr/>
          <p:nvPr/>
        </p:nvGrpSpPr>
        <p:grpSpPr>
          <a:xfrm>
            <a:off x="2718124" y="4749742"/>
            <a:ext cx="2821095" cy="307777"/>
            <a:chOff x="1522374" y="1735254"/>
            <a:chExt cx="2821095" cy="307777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EF26534-F064-4177-816E-9482992E36E0}"/>
                </a:ext>
              </a:extLst>
            </p:cNvPr>
            <p:cNvSpPr txBox="1"/>
            <p:nvPr/>
          </p:nvSpPr>
          <p:spPr>
            <a:xfrm>
              <a:off x="1574762" y="1735254"/>
              <a:ext cx="276870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j-ea"/>
                  <a:ea typeface="+mj-ea"/>
                </a:rPr>
                <a:t>로그인한 유저가 작성한 글 노출</a:t>
              </a: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A1B7D990-15EF-44A9-9BBF-1CDDF38ADF7C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83CC02C7-F358-4EFD-8990-3318FCFD00E3}"/>
              </a:ext>
            </a:extLst>
          </p:cNvPr>
          <p:cNvSpPr txBox="1"/>
          <p:nvPr/>
        </p:nvSpPr>
        <p:spPr>
          <a:xfrm>
            <a:off x="88412" y="1295409"/>
            <a:ext cx="2053767" cy="49075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0C911A6-0E42-4E28-AFA0-A2ADE86D6B1D}"/>
              </a:ext>
            </a:extLst>
          </p:cNvPr>
          <p:cNvSpPr txBox="1"/>
          <p:nvPr/>
        </p:nvSpPr>
        <p:spPr>
          <a:xfrm>
            <a:off x="263158" y="3296098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3-4-9. </a:t>
            </a:r>
            <a:r>
              <a:rPr lang="ko-KR" altLang="en-US" sz="1200" b="1" dirty="0"/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3-4-10.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</p:spTree>
    <p:extLst>
      <p:ext uri="{BB962C8B-B14F-4D97-AF65-F5344CB8AC3E}">
        <p14:creationId xmlns:p14="http://schemas.microsoft.com/office/powerpoint/2010/main" val="1653677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51700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마이페이지 </a:t>
            </a:r>
            <a:r>
              <a:rPr lang="en-US" altLang="ko-KR" sz="2800" b="1" dirty="0"/>
              <a:t>–</a:t>
            </a:r>
            <a:r>
              <a:rPr lang="ko-KR" altLang="en-US" sz="2800" b="1" dirty="0"/>
              <a:t> 탄소 발자국</a:t>
            </a:r>
            <a:r>
              <a:rPr lang="en-US" altLang="ko-KR" sz="2800" b="1" dirty="0"/>
              <a:t>(1/2)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>
            <a:extLst>
              <a:ext uri="{FF2B5EF4-FFF2-40B4-BE49-F238E27FC236}">
                <a16:creationId xmlns:a16="http://schemas.microsoft.com/office/drawing/2014/main" id="{3FB68FD3-F795-4887-8041-D286F165A3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681" y="1643788"/>
            <a:ext cx="6824647" cy="4320000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B91F0564-43F1-45F0-8F14-6F765BAF1FCC}"/>
              </a:ext>
            </a:extLst>
          </p:cNvPr>
          <p:cNvGrpSpPr/>
          <p:nvPr/>
        </p:nvGrpSpPr>
        <p:grpSpPr>
          <a:xfrm>
            <a:off x="7799284" y="6162717"/>
            <a:ext cx="4099199" cy="446131"/>
            <a:chOff x="7361808" y="6167847"/>
            <a:chExt cx="4099199" cy="446131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840382C-DF05-489F-A402-74304226ED76}"/>
                </a:ext>
              </a:extLst>
            </p:cNvPr>
            <p:cNvSpPr txBox="1"/>
            <p:nvPr/>
          </p:nvSpPr>
          <p:spPr>
            <a:xfrm>
              <a:off x="7361808" y="6167847"/>
              <a:ext cx="233429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u="sng" dirty="0"/>
                <a:t>Directory Path : </a:t>
              </a:r>
              <a:r>
                <a:rPr lang="en-US" altLang="ko-KR" sz="1000" u="sng" dirty="0" err="1"/>
                <a:t>src</a:t>
              </a:r>
              <a:r>
                <a:rPr lang="en-US" altLang="ko-KR" sz="1000" u="sng" dirty="0"/>
                <a:t>/views/</a:t>
              </a:r>
              <a:r>
                <a:rPr lang="en-US" altLang="ko-KR" sz="1000" b="1" u="sng" dirty="0">
                  <a:solidFill>
                    <a:srgbClr val="0070C0"/>
                  </a:solidFill>
                </a:rPr>
                <a:t>Mypage.js</a:t>
              </a:r>
              <a:endParaRPr lang="ko-KR" altLang="en-US" sz="1000" b="1" u="sng" dirty="0">
                <a:solidFill>
                  <a:srgbClr val="0070C0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176B096-4F8B-4BE4-A8E2-4E1C6293902B}"/>
                </a:ext>
              </a:extLst>
            </p:cNvPr>
            <p:cNvSpPr txBox="1"/>
            <p:nvPr/>
          </p:nvSpPr>
          <p:spPr>
            <a:xfrm>
              <a:off x="7361808" y="6367757"/>
              <a:ext cx="409919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u="sng" dirty="0">
                  <a:solidFill>
                    <a:srgbClr val="0070C0"/>
                  </a:solidFill>
                </a:rPr>
                <a:t>Chart : </a:t>
              </a:r>
              <a:r>
                <a:rPr lang="en-US" altLang="ko-KR" sz="1000" u="sng" dirty="0" err="1">
                  <a:solidFill>
                    <a:srgbClr val="0070C0"/>
                  </a:solidFill>
                </a:rPr>
                <a:t>src</a:t>
              </a:r>
              <a:r>
                <a:rPr lang="en-US" altLang="ko-KR" sz="1000" u="sng" dirty="0">
                  <a:solidFill>
                    <a:srgbClr val="0070C0"/>
                  </a:solidFill>
                </a:rPr>
                <a:t>/component/</a:t>
              </a:r>
              <a:r>
                <a:rPr lang="en-US" altLang="ko-KR" sz="1000" u="sng" dirty="0" err="1">
                  <a:solidFill>
                    <a:srgbClr val="0070C0"/>
                  </a:solidFill>
                </a:rPr>
                <a:t>CarbonFootprint</a:t>
              </a:r>
              <a:r>
                <a:rPr lang="en-US" altLang="ko-KR" sz="1000" u="sng" dirty="0">
                  <a:solidFill>
                    <a:srgbClr val="0070C0"/>
                  </a:solidFill>
                </a:rPr>
                <a:t>/Result/</a:t>
              </a:r>
              <a:r>
                <a:rPr lang="en-US" altLang="ko-KR" sz="1000" b="1" u="sng" dirty="0">
                  <a:solidFill>
                    <a:srgbClr val="0070C0"/>
                  </a:solidFill>
                </a:rPr>
                <a:t>UserMonthChart.js</a:t>
              </a:r>
              <a:endParaRPr lang="ko-KR" altLang="en-US" sz="1000" b="1" u="sng" dirty="0">
                <a:solidFill>
                  <a:srgbClr val="0070C0"/>
                </a:solidFill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042FF660-8CF2-4AB8-B039-5835E1C1BDE6}"/>
              </a:ext>
            </a:extLst>
          </p:cNvPr>
          <p:cNvSpPr txBox="1"/>
          <p:nvPr/>
        </p:nvSpPr>
        <p:spPr>
          <a:xfrm>
            <a:off x="88412" y="1295409"/>
            <a:ext cx="2044149" cy="26161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3-3. URL Mapping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ERD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상세</a:t>
            </a:r>
            <a:endParaRPr lang="en-US" altLang="ko-KR" sz="16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3-5.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sz="1600" b="1" dirty="0">
              <a:solidFill>
                <a:schemeClr val="accent6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CC744FE-0E77-4FC7-AA20-46CBA43E24E9}"/>
              </a:ext>
            </a:extLst>
          </p:cNvPr>
          <p:cNvSpPr txBox="1"/>
          <p:nvPr/>
        </p:nvSpPr>
        <p:spPr>
          <a:xfrm>
            <a:off x="311091" y="3707144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3-4-9. </a:t>
            </a:r>
            <a:r>
              <a:rPr lang="ko-KR" altLang="en-US" sz="1200" b="1" dirty="0"/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3-4-10.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</p:spTree>
    <p:extLst>
      <p:ext uri="{BB962C8B-B14F-4D97-AF65-F5344CB8AC3E}">
        <p14:creationId xmlns:p14="http://schemas.microsoft.com/office/powerpoint/2010/main" val="41444714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그림 65">
            <a:extLst>
              <a:ext uri="{FF2B5EF4-FFF2-40B4-BE49-F238E27FC236}">
                <a16:creationId xmlns:a16="http://schemas.microsoft.com/office/drawing/2014/main" id="{C96BCED0-AA86-4C6D-AEA5-E68401A977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8913" y="2160263"/>
            <a:ext cx="4544099" cy="2880000"/>
          </a:xfrm>
          <a:prstGeom prst="rect">
            <a:avLst/>
          </a:prstGeom>
        </p:spPr>
      </p:pic>
      <p:pic>
        <p:nvPicPr>
          <p:cNvPr id="64" name="그림 63">
            <a:extLst>
              <a:ext uri="{FF2B5EF4-FFF2-40B4-BE49-F238E27FC236}">
                <a16:creationId xmlns:a16="http://schemas.microsoft.com/office/drawing/2014/main" id="{A17EA24B-EAFE-4B41-A8D5-412589533C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0069" y="2160263"/>
            <a:ext cx="4544098" cy="2880000"/>
          </a:xfrm>
          <a:prstGeom prst="rect">
            <a:avLst/>
          </a:prstGeom>
          <a:noFill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51700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마이페이지 </a:t>
            </a:r>
            <a:r>
              <a:rPr lang="en-US" altLang="ko-KR" sz="2800" b="1" dirty="0"/>
              <a:t>–</a:t>
            </a:r>
            <a:r>
              <a:rPr lang="ko-KR" altLang="en-US" sz="2800" b="1" dirty="0"/>
              <a:t> 탄소 발자국</a:t>
            </a:r>
            <a:r>
              <a:rPr lang="en-US" altLang="ko-KR" sz="2800" b="1" dirty="0"/>
              <a:t>(2/2)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C67BF820-F2F7-4998-B74B-E7AFBF46F7C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1" t="34572" r="75529" b="58482"/>
          <a:stretch/>
        </p:blipFill>
        <p:spPr>
          <a:xfrm>
            <a:off x="2620959" y="3155949"/>
            <a:ext cx="981075" cy="20002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4CEBABE-1BF8-4217-B584-3891FEE2CBB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10" t="73787" r="50707"/>
          <a:stretch/>
        </p:blipFill>
        <p:spPr>
          <a:xfrm>
            <a:off x="8840676" y="4285345"/>
            <a:ext cx="608124" cy="75491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9A8E59C-1F17-41C4-A2B3-0D77C7E614A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9435" y="1746971"/>
            <a:ext cx="977684" cy="826584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2A13DE35-0CFD-4FBA-BF2F-79864DDFE383}"/>
              </a:ext>
            </a:extLst>
          </p:cNvPr>
          <p:cNvSpPr/>
          <p:nvPr/>
        </p:nvSpPr>
        <p:spPr>
          <a:xfrm>
            <a:off x="2620963" y="3155950"/>
            <a:ext cx="981075" cy="20002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638E5045-7D7D-4E85-9F44-88769906A7F2}"/>
              </a:ext>
            </a:extLst>
          </p:cNvPr>
          <p:cNvCxnSpPr>
            <a:stCxn id="17" idx="0"/>
            <a:endCxn id="15" idx="1"/>
          </p:cNvCxnSpPr>
          <p:nvPr/>
        </p:nvCxnSpPr>
        <p:spPr>
          <a:xfrm rot="5400000" flipH="1" flipV="1">
            <a:off x="2817625" y="2454140"/>
            <a:ext cx="995687" cy="407934"/>
          </a:xfrm>
          <a:prstGeom prst="bentConnector2">
            <a:avLst/>
          </a:prstGeom>
          <a:ln w="95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CFD1DBA0-1AEB-447D-BD27-1B8E8CBAF613}"/>
              </a:ext>
            </a:extLst>
          </p:cNvPr>
          <p:cNvGrpSpPr/>
          <p:nvPr/>
        </p:nvGrpSpPr>
        <p:grpSpPr>
          <a:xfrm>
            <a:off x="4606771" y="1744788"/>
            <a:ext cx="1349794" cy="307777"/>
            <a:chOff x="1522374" y="1735254"/>
            <a:chExt cx="1349794" cy="307777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3C96381-BFE8-40AB-8D0B-007BD953EFFC}"/>
                </a:ext>
              </a:extLst>
            </p:cNvPr>
            <p:cNvSpPr txBox="1"/>
            <p:nvPr/>
          </p:nvSpPr>
          <p:spPr>
            <a:xfrm>
              <a:off x="1574762" y="1735254"/>
              <a:ext cx="129740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0" i="0" dirty="0" err="1">
                  <a:solidFill>
                    <a:srgbClr val="0D0D0D"/>
                  </a:solidFill>
                  <a:effectLst/>
                  <a:latin typeface="Söhne"/>
                </a:rPr>
                <a:t>Datepicker</a:t>
              </a:r>
              <a:r>
                <a:rPr lang="en-US" altLang="ko-KR" sz="1400" b="0" i="0" dirty="0">
                  <a:solidFill>
                    <a:srgbClr val="0D0D0D"/>
                  </a:solidFill>
                  <a:effectLst/>
                  <a:latin typeface="Söhne"/>
                </a:rPr>
                <a:t> (</a:t>
              </a:r>
              <a:r>
                <a:rPr lang="ko-KR" altLang="en-US" sz="1400" b="0" i="0" dirty="0">
                  <a:solidFill>
                    <a:srgbClr val="0D0D0D"/>
                  </a:solidFill>
                  <a:effectLst/>
                  <a:latin typeface="Söhne"/>
                </a:rPr>
                <a:t>월</a:t>
              </a:r>
              <a:r>
                <a:rPr lang="en-US" altLang="ko-KR" sz="1400" b="0" i="0" dirty="0">
                  <a:solidFill>
                    <a:srgbClr val="0D0D0D"/>
                  </a:solidFill>
                  <a:effectLst/>
                  <a:latin typeface="Söhne"/>
                </a:rPr>
                <a:t>)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91D5992D-CA07-4826-AF92-D462FC3B69C3}"/>
                </a:ext>
              </a:extLst>
            </p:cNvPr>
            <p:cNvSpPr/>
            <p:nvPr/>
          </p:nvSpPr>
          <p:spPr>
            <a:xfrm>
              <a:off x="1522374" y="1874050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4A2FA555-14B4-44A6-9034-16910D1DE517}"/>
              </a:ext>
            </a:extLst>
          </p:cNvPr>
          <p:cNvGrpSpPr/>
          <p:nvPr/>
        </p:nvGrpSpPr>
        <p:grpSpPr>
          <a:xfrm>
            <a:off x="2620963" y="5145778"/>
            <a:ext cx="3819766" cy="307777"/>
            <a:chOff x="1522374" y="1735254"/>
            <a:chExt cx="3819766" cy="307777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C650B13-85DC-40B6-9861-FCA868062484}"/>
                </a:ext>
              </a:extLst>
            </p:cNvPr>
            <p:cNvSpPr txBox="1"/>
            <p:nvPr/>
          </p:nvSpPr>
          <p:spPr>
            <a:xfrm>
              <a:off x="1574762" y="1735254"/>
              <a:ext cx="376737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rgbClr val="0D0D0D"/>
                  </a:solidFill>
                  <a:latin typeface="Söhne"/>
                  <a:ea typeface="+mj-ea"/>
                </a:rPr>
                <a:t>저장된 탄소배출량 </a:t>
              </a:r>
              <a:r>
                <a:rPr lang="en-US" altLang="ko-KR" sz="1400" dirty="0">
                  <a:solidFill>
                    <a:srgbClr val="0D0D0D"/>
                  </a:solidFill>
                  <a:latin typeface="Söhne"/>
                  <a:ea typeface="+mj-ea"/>
                </a:rPr>
                <a:t>Chart (</a:t>
              </a:r>
              <a:r>
                <a:rPr lang="ko-KR" altLang="en-US" sz="1400" dirty="0">
                  <a:solidFill>
                    <a:srgbClr val="0D0D0D"/>
                  </a:solidFill>
                  <a:latin typeface="Söhne"/>
                  <a:ea typeface="+mj-ea"/>
                </a:rPr>
                <a:t>조건 </a:t>
              </a:r>
              <a:r>
                <a:rPr lang="en-US" altLang="ko-KR" sz="1400" dirty="0">
                  <a:solidFill>
                    <a:srgbClr val="0D0D0D"/>
                  </a:solidFill>
                  <a:latin typeface="Söhne"/>
                  <a:ea typeface="+mj-ea"/>
                </a:rPr>
                <a:t>: 1</a:t>
              </a:r>
              <a:r>
                <a:rPr lang="ko-KR" altLang="en-US" sz="1400" dirty="0">
                  <a:solidFill>
                    <a:srgbClr val="0D0D0D"/>
                  </a:solidFill>
                  <a:latin typeface="Söhne"/>
                  <a:ea typeface="+mj-ea"/>
                </a:rPr>
                <a:t>월 선택적용</a:t>
              </a:r>
              <a:r>
                <a:rPr lang="en-US" altLang="ko-KR" sz="1400" dirty="0">
                  <a:solidFill>
                    <a:srgbClr val="0D0D0D"/>
                  </a:solidFill>
                  <a:latin typeface="Söhne"/>
                  <a:ea typeface="+mj-ea"/>
                </a:rPr>
                <a:t>)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EA8DC7F2-BCF2-4884-A176-444EEEC095F9}"/>
                </a:ext>
              </a:extLst>
            </p:cNvPr>
            <p:cNvSpPr/>
            <p:nvPr/>
          </p:nvSpPr>
          <p:spPr>
            <a:xfrm>
              <a:off x="1522374" y="1874050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F5D5833C-E1AA-4C89-830D-49B271377D71}"/>
              </a:ext>
            </a:extLst>
          </p:cNvPr>
          <p:cNvGrpSpPr/>
          <p:nvPr/>
        </p:nvGrpSpPr>
        <p:grpSpPr>
          <a:xfrm>
            <a:off x="7339013" y="5145778"/>
            <a:ext cx="2950938" cy="307777"/>
            <a:chOff x="1522374" y="1735254"/>
            <a:chExt cx="2950938" cy="307777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523FE7E7-C121-4719-B409-D87FF3F3F61B}"/>
                </a:ext>
              </a:extLst>
            </p:cNvPr>
            <p:cNvSpPr txBox="1"/>
            <p:nvPr/>
          </p:nvSpPr>
          <p:spPr>
            <a:xfrm>
              <a:off x="1574762" y="1735254"/>
              <a:ext cx="289855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rgbClr val="0D0D0D"/>
                  </a:solidFill>
                  <a:latin typeface="Söhne"/>
                  <a:ea typeface="+mj-ea"/>
                </a:rPr>
                <a:t>지난 월의 데이터 비교 </a:t>
              </a:r>
              <a:r>
                <a:rPr lang="ko-KR" altLang="en-US" sz="1400" dirty="0" err="1">
                  <a:solidFill>
                    <a:srgbClr val="0D0D0D"/>
                  </a:solidFill>
                  <a:latin typeface="Söhne"/>
                  <a:ea typeface="+mj-ea"/>
                </a:rPr>
                <a:t>증감량</a:t>
              </a:r>
              <a:r>
                <a:rPr lang="ko-KR" altLang="en-US" sz="1400" dirty="0">
                  <a:solidFill>
                    <a:srgbClr val="0D0D0D"/>
                  </a:solidFill>
                  <a:latin typeface="Söhne"/>
                  <a:ea typeface="+mj-ea"/>
                </a:rPr>
                <a:t> 표시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775EF647-EFCB-4587-A619-EBDE0B66B06E}"/>
                </a:ext>
              </a:extLst>
            </p:cNvPr>
            <p:cNvSpPr/>
            <p:nvPr/>
          </p:nvSpPr>
          <p:spPr>
            <a:xfrm>
              <a:off x="1522374" y="1874050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60C24E6-59B7-4584-9003-B6E0FCCEFE06}"/>
              </a:ext>
            </a:extLst>
          </p:cNvPr>
          <p:cNvSpPr/>
          <p:nvPr/>
        </p:nvSpPr>
        <p:spPr>
          <a:xfrm>
            <a:off x="7391401" y="3556000"/>
            <a:ext cx="590550" cy="59055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A5F45FB-4A08-43DE-83C4-78FCFFC87AE8}"/>
              </a:ext>
            </a:extLst>
          </p:cNvPr>
          <p:cNvSpPr/>
          <p:nvPr/>
        </p:nvSpPr>
        <p:spPr>
          <a:xfrm>
            <a:off x="8840676" y="4276593"/>
            <a:ext cx="608124" cy="76366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4907F48D-FF9D-4B65-ABCF-30A1E60F9EFF}"/>
              </a:ext>
            </a:extLst>
          </p:cNvPr>
          <p:cNvGrpSpPr/>
          <p:nvPr/>
        </p:nvGrpSpPr>
        <p:grpSpPr>
          <a:xfrm>
            <a:off x="7207005" y="1460272"/>
            <a:ext cx="1753495" cy="307777"/>
            <a:chOff x="1522374" y="1735254"/>
            <a:chExt cx="1753495" cy="307777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A2AF7A4B-3F52-4100-A4A8-7DA2E5352262}"/>
                </a:ext>
              </a:extLst>
            </p:cNvPr>
            <p:cNvSpPr txBox="1"/>
            <p:nvPr/>
          </p:nvSpPr>
          <p:spPr>
            <a:xfrm>
              <a:off x="1574762" y="1735254"/>
              <a:ext cx="170110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0" i="0" dirty="0">
                  <a:solidFill>
                    <a:srgbClr val="0D0D0D"/>
                  </a:solidFill>
                  <a:effectLst/>
                  <a:latin typeface="Söhne"/>
                </a:rPr>
                <a:t>지난 월 탄소배출량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857B204D-C93C-4BEE-8C74-B2D212EA734A}"/>
                </a:ext>
              </a:extLst>
            </p:cNvPr>
            <p:cNvSpPr/>
            <p:nvPr/>
          </p:nvSpPr>
          <p:spPr>
            <a:xfrm>
              <a:off x="1522374" y="1874050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1469361C-E5F7-4D05-AF7A-283A6CD00E99}"/>
              </a:ext>
            </a:extLst>
          </p:cNvPr>
          <p:cNvCxnSpPr>
            <a:cxnSpLocks/>
            <a:stCxn id="23" idx="1"/>
            <a:endCxn id="53" idx="2"/>
          </p:cNvCxnSpPr>
          <p:nvPr/>
        </p:nvCxnSpPr>
        <p:spPr>
          <a:xfrm rot="10800000">
            <a:off x="7207005" y="1632407"/>
            <a:ext cx="184396" cy="2218869"/>
          </a:xfrm>
          <a:prstGeom prst="bentConnector3">
            <a:avLst>
              <a:gd name="adj1" fmla="val 223972"/>
            </a:avLst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5640FCBE-71DE-4A2A-BFAB-D6273E6DADFE}"/>
              </a:ext>
            </a:extLst>
          </p:cNvPr>
          <p:cNvGrpSpPr/>
          <p:nvPr/>
        </p:nvGrpSpPr>
        <p:grpSpPr>
          <a:xfrm>
            <a:off x="8840676" y="1784719"/>
            <a:ext cx="3146505" cy="307777"/>
            <a:chOff x="1522374" y="1735254"/>
            <a:chExt cx="3146505" cy="307777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DF97CD9A-FA68-4CCE-A7A1-3BFB201C899B}"/>
                </a:ext>
              </a:extLst>
            </p:cNvPr>
            <p:cNvSpPr txBox="1"/>
            <p:nvPr/>
          </p:nvSpPr>
          <p:spPr>
            <a:xfrm>
              <a:off x="1574762" y="1735254"/>
              <a:ext cx="30941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+mj-ea"/>
                  <a:ea typeface="+mj-ea"/>
                </a:rPr>
                <a:t>(</a:t>
              </a:r>
              <a:r>
                <a:rPr lang="ko-KR" altLang="en-US" sz="1400" dirty="0">
                  <a:latin typeface="+mj-ea"/>
                  <a:ea typeface="+mj-ea"/>
                </a:rPr>
                <a:t>지난 월</a:t>
              </a:r>
              <a:r>
                <a:rPr lang="en-US" altLang="ko-KR" sz="1400" dirty="0">
                  <a:latin typeface="+mj-ea"/>
                  <a:ea typeface="+mj-ea"/>
                </a:rPr>
                <a:t> – </a:t>
              </a:r>
              <a:r>
                <a:rPr lang="ko-KR" altLang="en-US" sz="1400" dirty="0">
                  <a:latin typeface="+mj-ea"/>
                  <a:ea typeface="+mj-ea"/>
                </a:rPr>
                <a:t>현재 월</a:t>
              </a:r>
              <a:r>
                <a:rPr lang="en-US" altLang="ko-KR" sz="1400" dirty="0">
                  <a:latin typeface="+mj-ea"/>
                  <a:ea typeface="+mj-ea"/>
                </a:rPr>
                <a:t>) </a:t>
              </a:r>
              <a:r>
                <a:rPr lang="ko-KR" altLang="en-US" sz="1400" dirty="0" err="1">
                  <a:latin typeface="+mj-ea"/>
                  <a:ea typeface="+mj-ea"/>
                </a:rPr>
                <a:t>증감량</a:t>
              </a:r>
              <a:r>
                <a:rPr lang="ko-KR" altLang="en-US" sz="1400" dirty="0">
                  <a:latin typeface="+mj-ea"/>
                  <a:ea typeface="+mj-ea"/>
                </a:rPr>
                <a:t> 계산결과</a:t>
              </a:r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3D77D2E3-98C6-45C8-BBCA-11F5B6D6DAC3}"/>
                </a:ext>
              </a:extLst>
            </p:cNvPr>
            <p:cNvSpPr/>
            <p:nvPr/>
          </p:nvSpPr>
          <p:spPr>
            <a:xfrm>
              <a:off x="1522374" y="1874050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cxnSp>
        <p:nvCxnSpPr>
          <p:cNvPr id="59" name="연결선: 꺾임 58">
            <a:extLst>
              <a:ext uri="{FF2B5EF4-FFF2-40B4-BE49-F238E27FC236}">
                <a16:creationId xmlns:a16="http://schemas.microsoft.com/office/drawing/2014/main" id="{B3BCC3AD-D2DC-4D1F-A88B-0C5F161D2CE5}"/>
              </a:ext>
            </a:extLst>
          </p:cNvPr>
          <p:cNvCxnSpPr>
            <a:cxnSpLocks/>
            <a:stCxn id="50" idx="1"/>
            <a:endCxn id="58" idx="2"/>
          </p:cNvCxnSpPr>
          <p:nvPr/>
        </p:nvCxnSpPr>
        <p:spPr>
          <a:xfrm rot="10800000">
            <a:off x="8840676" y="1956854"/>
            <a:ext cx="12700" cy="2701575"/>
          </a:xfrm>
          <a:prstGeom prst="bentConnector3">
            <a:avLst>
              <a:gd name="adj1" fmla="val 1800000"/>
            </a:avLst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5" name="그림 64">
            <a:extLst>
              <a:ext uri="{FF2B5EF4-FFF2-40B4-BE49-F238E27FC236}">
                <a16:creationId xmlns:a16="http://schemas.microsoft.com/office/drawing/2014/main" id="{946042F4-621B-418B-9DDE-3035B059664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6" t="48463" r="82988" b="31032"/>
          <a:stretch/>
        </p:blipFill>
        <p:spPr>
          <a:xfrm>
            <a:off x="7391400" y="3556000"/>
            <a:ext cx="590551" cy="590550"/>
          </a:xfrm>
          <a:prstGeom prst="rect">
            <a:avLst/>
          </a:prstGeom>
        </p:spPr>
      </p:pic>
      <p:grpSp>
        <p:nvGrpSpPr>
          <p:cNvPr id="69" name="그룹 68">
            <a:extLst>
              <a:ext uri="{FF2B5EF4-FFF2-40B4-BE49-F238E27FC236}">
                <a16:creationId xmlns:a16="http://schemas.microsoft.com/office/drawing/2014/main" id="{24AD3419-EFC2-4D16-AA3B-BAE8377840BC}"/>
              </a:ext>
            </a:extLst>
          </p:cNvPr>
          <p:cNvGrpSpPr/>
          <p:nvPr/>
        </p:nvGrpSpPr>
        <p:grpSpPr>
          <a:xfrm>
            <a:off x="7799284" y="6162717"/>
            <a:ext cx="4099199" cy="446131"/>
            <a:chOff x="7361808" y="6167847"/>
            <a:chExt cx="4099199" cy="446131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6925EED6-92F2-4799-B559-DB4D2A5CC00F}"/>
                </a:ext>
              </a:extLst>
            </p:cNvPr>
            <p:cNvSpPr txBox="1"/>
            <p:nvPr/>
          </p:nvSpPr>
          <p:spPr>
            <a:xfrm>
              <a:off x="7361808" y="6167847"/>
              <a:ext cx="233429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u="sng" dirty="0"/>
                <a:t>Directory Path : </a:t>
              </a:r>
              <a:r>
                <a:rPr lang="en-US" altLang="ko-KR" sz="1000" u="sng" dirty="0" err="1"/>
                <a:t>src</a:t>
              </a:r>
              <a:r>
                <a:rPr lang="en-US" altLang="ko-KR" sz="1000" u="sng" dirty="0"/>
                <a:t>/views/</a:t>
              </a:r>
              <a:r>
                <a:rPr lang="en-US" altLang="ko-KR" sz="1000" b="1" u="sng" dirty="0">
                  <a:solidFill>
                    <a:srgbClr val="0070C0"/>
                  </a:solidFill>
                </a:rPr>
                <a:t>Mypage.js</a:t>
              </a:r>
              <a:endParaRPr lang="ko-KR" altLang="en-US" sz="1000" b="1" u="sng" dirty="0">
                <a:solidFill>
                  <a:srgbClr val="0070C0"/>
                </a:solidFill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83F94F3C-A93B-4662-9AFC-1942C2A70312}"/>
                </a:ext>
              </a:extLst>
            </p:cNvPr>
            <p:cNvSpPr txBox="1"/>
            <p:nvPr/>
          </p:nvSpPr>
          <p:spPr>
            <a:xfrm>
              <a:off x="7361808" y="6367757"/>
              <a:ext cx="409919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u="sng" dirty="0">
                  <a:solidFill>
                    <a:srgbClr val="0070C0"/>
                  </a:solidFill>
                </a:rPr>
                <a:t>Chart : </a:t>
              </a:r>
              <a:r>
                <a:rPr lang="en-US" altLang="ko-KR" sz="1000" u="sng" dirty="0" err="1">
                  <a:solidFill>
                    <a:srgbClr val="0070C0"/>
                  </a:solidFill>
                </a:rPr>
                <a:t>src</a:t>
              </a:r>
              <a:r>
                <a:rPr lang="en-US" altLang="ko-KR" sz="1000" u="sng" dirty="0">
                  <a:solidFill>
                    <a:srgbClr val="0070C0"/>
                  </a:solidFill>
                </a:rPr>
                <a:t>/component/</a:t>
              </a:r>
              <a:r>
                <a:rPr lang="en-US" altLang="ko-KR" sz="1000" u="sng" dirty="0" err="1">
                  <a:solidFill>
                    <a:srgbClr val="0070C0"/>
                  </a:solidFill>
                </a:rPr>
                <a:t>CarbonFootprint</a:t>
              </a:r>
              <a:r>
                <a:rPr lang="en-US" altLang="ko-KR" sz="1000" u="sng" dirty="0">
                  <a:solidFill>
                    <a:srgbClr val="0070C0"/>
                  </a:solidFill>
                </a:rPr>
                <a:t>/Result/</a:t>
              </a:r>
              <a:r>
                <a:rPr lang="en-US" altLang="ko-KR" sz="1000" b="1" u="sng" dirty="0">
                  <a:solidFill>
                    <a:srgbClr val="0070C0"/>
                  </a:solidFill>
                </a:rPr>
                <a:t>UserMonthChart.js</a:t>
              </a:r>
              <a:endParaRPr lang="ko-KR" altLang="en-US" sz="1000" b="1" u="sng" dirty="0">
                <a:solidFill>
                  <a:srgbClr val="0070C0"/>
                </a:solidFill>
              </a:endParaRPr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8B72D4CC-162B-4783-95A5-0F888BEE7E2F}"/>
              </a:ext>
            </a:extLst>
          </p:cNvPr>
          <p:cNvSpPr txBox="1"/>
          <p:nvPr/>
        </p:nvSpPr>
        <p:spPr>
          <a:xfrm>
            <a:off x="88412" y="1295409"/>
            <a:ext cx="2044149" cy="26161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3-3. URL Mapping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ERD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상세</a:t>
            </a:r>
            <a:endParaRPr lang="en-US" altLang="ko-KR" sz="16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3-5.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sz="1600" b="1" dirty="0">
              <a:solidFill>
                <a:schemeClr val="accent6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B0754BE-47C5-4956-8A93-E1F655B355F4}"/>
              </a:ext>
            </a:extLst>
          </p:cNvPr>
          <p:cNvSpPr txBox="1"/>
          <p:nvPr/>
        </p:nvSpPr>
        <p:spPr>
          <a:xfrm>
            <a:off x="311091" y="3707144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3-4-9. </a:t>
            </a:r>
            <a:r>
              <a:rPr lang="ko-KR" altLang="en-US" sz="1200" b="1" dirty="0"/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3-4-10.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</p:spTree>
    <p:extLst>
      <p:ext uri="{BB962C8B-B14F-4D97-AF65-F5344CB8AC3E}">
        <p14:creationId xmlns:p14="http://schemas.microsoft.com/office/powerpoint/2010/main" val="10199228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0EA0BC2E-BA42-415E-BF80-E89DFCD28564}"/>
              </a:ext>
            </a:extLst>
          </p:cNvPr>
          <p:cNvGrpSpPr/>
          <p:nvPr/>
        </p:nvGrpSpPr>
        <p:grpSpPr>
          <a:xfrm>
            <a:off x="2391996" y="1442758"/>
            <a:ext cx="4504098" cy="4912888"/>
            <a:chOff x="2391996" y="1302081"/>
            <a:chExt cx="4504098" cy="491288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B04A0BF8-3DF6-422C-920F-5336E74FF2A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466" t="61480" r="22299" b="26573"/>
            <a:stretch/>
          </p:blipFill>
          <p:spPr>
            <a:xfrm>
              <a:off x="2433209" y="4852154"/>
              <a:ext cx="4437586" cy="1362815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1436257F-5C2F-45FA-A5A6-B05E6EA5FC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466" t="5172" r="22299" b="62969"/>
            <a:stretch/>
          </p:blipFill>
          <p:spPr>
            <a:xfrm>
              <a:off x="2433209" y="1302081"/>
              <a:ext cx="4437586" cy="3634144"/>
            </a:xfrm>
            <a:prstGeom prst="rect">
              <a:avLst/>
            </a:prstGeom>
          </p:spPr>
        </p:pic>
        <p:sp>
          <p:nvSpPr>
            <p:cNvPr id="27" name="순서도: 문서 13">
              <a:extLst>
                <a:ext uri="{FF2B5EF4-FFF2-40B4-BE49-F238E27FC236}">
                  <a16:creationId xmlns:a16="http://schemas.microsoft.com/office/drawing/2014/main" id="{73F8FF19-6D3A-475B-A146-0A84CAB943E4}"/>
                </a:ext>
              </a:extLst>
            </p:cNvPr>
            <p:cNvSpPr/>
            <p:nvPr/>
          </p:nvSpPr>
          <p:spPr>
            <a:xfrm>
              <a:off x="2391996" y="4586723"/>
              <a:ext cx="4504098" cy="550625"/>
            </a:xfrm>
            <a:custGeom>
              <a:avLst/>
              <a:gdLst>
                <a:gd name="connsiteX0" fmla="*/ 0 w 21600"/>
                <a:gd name="connsiteY0" fmla="*/ 0 h 21600"/>
                <a:gd name="connsiteX1" fmla="*/ 21600 w 21600"/>
                <a:gd name="connsiteY1" fmla="*/ 0 h 21600"/>
                <a:gd name="connsiteX2" fmla="*/ 21600 w 21600"/>
                <a:gd name="connsiteY2" fmla="*/ 17322 h 21600"/>
                <a:gd name="connsiteX3" fmla="*/ 0 w 21600"/>
                <a:gd name="connsiteY3" fmla="*/ 20172 h 21600"/>
                <a:gd name="connsiteX4" fmla="*/ 0 w 21600"/>
                <a:gd name="connsiteY4" fmla="*/ 0 h 21600"/>
                <a:gd name="connsiteX0" fmla="*/ 42 w 21642"/>
                <a:gd name="connsiteY0" fmla="*/ 0 h 17322"/>
                <a:gd name="connsiteX1" fmla="*/ 21642 w 21642"/>
                <a:gd name="connsiteY1" fmla="*/ 0 h 17322"/>
                <a:gd name="connsiteX2" fmla="*/ 21642 w 21642"/>
                <a:gd name="connsiteY2" fmla="*/ 17322 h 17322"/>
                <a:gd name="connsiteX3" fmla="*/ 0 w 21642"/>
                <a:gd name="connsiteY3" fmla="*/ 11305 h 17322"/>
                <a:gd name="connsiteX4" fmla="*/ 42 w 21642"/>
                <a:gd name="connsiteY4" fmla="*/ 0 h 17322"/>
                <a:gd name="connsiteX0" fmla="*/ 42 w 21642"/>
                <a:gd name="connsiteY0" fmla="*/ 0 h 17322"/>
                <a:gd name="connsiteX1" fmla="*/ 21642 w 21642"/>
                <a:gd name="connsiteY1" fmla="*/ 0 h 17322"/>
                <a:gd name="connsiteX2" fmla="*/ 21642 w 21642"/>
                <a:gd name="connsiteY2" fmla="*/ 17322 h 17322"/>
                <a:gd name="connsiteX3" fmla="*/ 0 w 21642"/>
                <a:gd name="connsiteY3" fmla="*/ 11305 h 17322"/>
                <a:gd name="connsiteX4" fmla="*/ 42 w 21642"/>
                <a:gd name="connsiteY4" fmla="*/ 0 h 17322"/>
                <a:gd name="connsiteX0" fmla="*/ 42 w 21642"/>
                <a:gd name="connsiteY0" fmla="*/ 0 h 11305"/>
                <a:gd name="connsiteX1" fmla="*/ 21642 w 21642"/>
                <a:gd name="connsiteY1" fmla="*/ 0 h 11305"/>
                <a:gd name="connsiteX2" fmla="*/ 21642 w 21642"/>
                <a:gd name="connsiteY2" fmla="*/ 11103 h 11305"/>
                <a:gd name="connsiteX3" fmla="*/ 0 w 21642"/>
                <a:gd name="connsiteY3" fmla="*/ 11305 h 11305"/>
                <a:gd name="connsiteX4" fmla="*/ 42 w 21642"/>
                <a:gd name="connsiteY4" fmla="*/ 0 h 11305"/>
                <a:gd name="connsiteX0" fmla="*/ 42 w 21642"/>
                <a:gd name="connsiteY0" fmla="*/ 0 h 15193"/>
                <a:gd name="connsiteX1" fmla="*/ 21642 w 21642"/>
                <a:gd name="connsiteY1" fmla="*/ 0 h 15193"/>
                <a:gd name="connsiteX2" fmla="*/ 21642 w 21642"/>
                <a:gd name="connsiteY2" fmla="*/ 11103 h 15193"/>
                <a:gd name="connsiteX3" fmla="*/ 0 w 21642"/>
                <a:gd name="connsiteY3" fmla="*/ 11305 h 15193"/>
                <a:gd name="connsiteX4" fmla="*/ 42 w 21642"/>
                <a:gd name="connsiteY4" fmla="*/ 0 h 15193"/>
                <a:gd name="connsiteX0" fmla="*/ 42 w 21642"/>
                <a:gd name="connsiteY0" fmla="*/ 0 h 15193"/>
                <a:gd name="connsiteX1" fmla="*/ 21642 w 21642"/>
                <a:gd name="connsiteY1" fmla="*/ 0 h 15193"/>
                <a:gd name="connsiteX2" fmla="*/ 21642 w 21642"/>
                <a:gd name="connsiteY2" fmla="*/ 11103 h 15193"/>
                <a:gd name="connsiteX3" fmla="*/ 0 w 21642"/>
                <a:gd name="connsiteY3" fmla="*/ 11305 h 15193"/>
                <a:gd name="connsiteX4" fmla="*/ 42 w 21642"/>
                <a:gd name="connsiteY4" fmla="*/ 0 h 15193"/>
                <a:gd name="connsiteX0" fmla="*/ 42 w 21642"/>
                <a:gd name="connsiteY0" fmla="*/ 295 h 15488"/>
                <a:gd name="connsiteX1" fmla="*/ 21642 w 21642"/>
                <a:gd name="connsiteY1" fmla="*/ 295 h 15488"/>
                <a:gd name="connsiteX2" fmla="*/ 21642 w 21642"/>
                <a:gd name="connsiteY2" fmla="*/ 11398 h 15488"/>
                <a:gd name="connsiteX3" fmla="*/ 0 w 21642"/>
                <a:gd name="connsiteY3" fmla="*/ 11600 h 15488"/>
                <a:gd name="connsiteX4" fmla="*/ 42 w 21642"/>
                <a:gd name="connsiteY4" fmla="*/ 295 h 15488"/>
                <a:gd name="connsiteX0" fmla="*/ 42 w 21642"/>
                <a:gd name="connsiteY0" fmla="*/ 475 h 15668"/>
                <a:gd name="connsiteX1" fmla="*/ 21642 w 21642"/>
                <a:gd name="connsiteY1" fmla="*/ 475 h 15668"/>
                <a:gd name="connsiteX2" fmla="*/ 21642 w 21642"/>
                <a:gd name="connsiteY2" fmla="*/ 11578 h 15668"/>
                <a:gd name="connsiteX3" fmla="*/ 0 w 21642"/>
                <a:gd name="connsiteY3" fmla="*/ 11780 h 15668"/>
                <a:gd name="connsiteX4" fmla="*/ 42 w 21642"/>
                <a:gd name="connsiteY4" fmla="*/ 475 h 15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642" h="15668">
                  <a:moveTo>
                    <a:pt x="42" y="475"/>
                  </a:moveTo>
                  <a:cubicBezTo>
                    <a:pt x="7074" y="-2865"/>
                    <a:pt x="17612" y="12912"/>
                    <a:pt x="21642" y="475"/>
                  </a:cubicBezTo>
                  <a:lnTo>
                    <a:pt x="21642" y="11578"/>
                  </a:lnTo>
                  <a:cubicBezTo>
                    <a:pt x="11808" y="22288"/>
                    <a:pt x="15439" y="8160"/>
                    <a:pt x="0" y="11780"/>
                  </a:cubicBezTo>
                  <a:cubicBezTo>
                    <a:pt x="14" y="8012"/>
                    <a:pt x="28" y="4243"/>
                    <a:pt x="42" y="475"/>
                  </a:cubicBezTo>
                  <a:close/>
                </a:path>
              </a:pathLst>
            </a:custGeom>
            <a:pattFill prst="wdUpDiag">
              <a:fgClr>
                <a:schemeClr val="bg2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55771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탄소발자국 계산기</a:t>
            </a:r>
            <a:r>
              <a:rPr lang="en-US" altLang="ko-KR" sz="2800" b="1" dirty="0"/>
              <a:t>(</a:t>
            </a:r>
            <a:r>
              <a:rPr lang="ko-KR" altLang="en-US" sz="2800" b="1" dirty="0"/>
              <a:t>계산하기 </a:t>
            </a:r>
            <a:r>
              <a:rPr lang="en-US" altLang="ko-KR" sz="2800" b="1" dirty="0"/>
              <a:t>1/2)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0D21973-5BE5-4030-ADBB-D3A53E1AD7B5}"/>
              </a:ext>
            </a:extLst>
          </p:cNvPr>
          <p:cNvSpPr/>
          <p:nvPr/>
        </p:nvSpPr>
        <p:spPr>
          <a:xfrm>
            <a:off x="2840786" y="2375173"/>
            <a:ext cx="3622431" cy="300100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5FD7ECA-0954-4920-8863-6B0599C1ABF7}"/>
              </a:ext>
            </a:extLst>
          </p:cNvPr>
          <p:cNvSpPr/>
          <p:nvPr/>
        </p:nvSpPr>
        <p:spPr>
          <a:xfrm>
            <a:off x="8273184" y="1944802"/>
            <a:ext cx="2156060" cy="4038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</a:rPr>
              <a:t>TAP</a:t>
            </a:r>
            <a:r>
              <a:rPr lang="ko-KR" altLang="en-US" sz="1600" b="1" dirty="0">
                <a:solidFill>
                  <a:schemeClr val="tx1"/>
                </a:solidFill>
              </a:rPr>
              <a:t> 컨트롤</a:t>
            </a:r>
          </a:p>
        </p:txBody>
      </p: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F1B71B5D-E843-45EA-B3FF-E0986AE8BC5D}"/>
              </a:ext>
            </a:extLst>
          </p:cNvPr>
          <p:cNvCxnSpPr>
            <a:cxnSpLocks/>
            <a:stCxn id="30" idx="3"/>
            <a:endCxn id="20" idx="1"/>
          </p:cNvCxnSpPr>
          <p:nvPr/>
        </p:nvCxnSpPr>
        <p:spPr>
          <a:xfrm flipV="1">
            <a:off x="6463217" y="2146736"/>
            <a:ext cx="1809967" cy="378487"/>
          </a:xfrm>
          <a:prstGeom prst="bentConnector3">
            <a:avLst>
              <a:gd name="adj1" fmla="val 50000"/>
            </a:avLst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4AA61389-CD24-4DEB-A53D-16D3AD3F0BFC}"/>
              </a:ext>
            </a:extLst>
          </p:cNvPr>
          <p:cNvSpPr/>
          <p:nvPr/>
        </p:nvSpPr>
        <p:spPr>
          <a:xfrm>
            <a:off x="2460381" y="2948416"/>
            <a:ext cx="4362374" cy="1778983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866D7B7D-43C3-462F-ACCB-5BA7C65BAC6E}"/>
              </a:ext>
            </a:extLst>
          </p:cNvPr>
          <p:cNvSpPr/>
          <p:nvPr/>
        </p:nvSpPr>
        <p:spPr>
          <a:xfrm>
            <a:off x="8273181" y="3235885"/>
            <a:ext cx="2156060" cy="4038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</a:rPr>
              <a:t>항목별 계산 공식적용</a:t>
            </a:r>
            <a:endParaRPr lang="en-US" altLang="ko-KR" sz="1600" b="1" dirty="0">
              <a:solidFill>
                <a:schemeClr val="tx1"/>
              </a:solidFill>
            </a:endParaRPr>
          </a:p>
        </p:txBody>
      </p:sp>
      <p:cxnSp>
        <p:nvCxnSpPr>
          <p:cNvPr id="40" name="연결선: 꺾임 39">
            <a:extLst>
              <a:ext uri="{FF2B5EF4-FFF2-40B4-BE49-F238E27FC236}">
                <a16:creationId xmlns:a16="http://schemas.microsoft.com/office/drawing/2014/main" id="{24725337-0FE4-4DBC-8D20-2B6146B3FB15}"/>
              </a:ext>
            </a:extLst>
          </p:cNvPr>
          <p:cNvCxnSpPr>
            <a:cxnSpLocks/>
            <a:stCxn id="37" idx="3"/>
            <a:endCxn id="39" idx="1"/>
          </p:cNvCxnSpPr>
          <p:nvPr/>
        </p:nvCxnSpPr>
        <p:spPr>
          <a:xfrm flipV="1">
            <a:off x="6822755" y="3437819"/>
            <a:ext cx="1450426" cy="400089"/>
          </a:xfrm>
          <a:prstGeom prst="bentConnector3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FB605293-A724-44B2-A900-F368592BEB0C}"/>
              </a:ext>
            </a:extLst>
          </p:cNvPr>
          <p:cNvSpPr/>
          <p:nvPr/>
        </p:nvSpPr>
        <p:spPr>
          <a:xfrm>
            <a:off x="2466318" y="5226188"/>
            <a:ext cx="4362374" cy="641430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2A233AF6-6D7D-4D59-AEA3-103E229AD287}"/>
              </a:ext>
            </a:extLst>
          </p:cNvPr>
          <p:cNvSpPr/>
          <p:nvPr/>
        </p:nvSpPr>
        <p:spPr>
          <a:xfrm>
            <a:off x="8273182" y="4874157"/>
            <a:ext cx="2156060" cy="4038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</a:rPr>
              <a:t>계산 결과 합계</a:t>
            </a:r>
            <a:endParaRPr lang="ko-KR" altLang="en-US" sz="1600" b="1" dirty="0">
              <a:solidFill>
                <a:srgbClr val="0070C0"/>
              </a:solidFill>
            </a:endParaRPr>
          </a:p>
        </p:txBody>
      </p:sp>
      <p:cxnSp>
        <p:nvCxnSpPr>
          <p:cNvPr id="48" name="연결선: 꺾임 47">
            <a:extLst>
              <a:ext uri="{FF2B5EF4-FFF2-40B4-BE49-F238E27FC236}">
                <a16:creationId xmlns:a16="http://schemas.microsoft.com/office/drawing/2014/main" id="{D513DD4B-670B-4222-A9CE-33BB5EF20B28}"/>
              </a:ext>
            </a:extLst>
          </p:cNvPr>
          <p:cNvCxnSpPr>
            <a:cxnSpLocks/>
            <a:stCxn id="44" idx="3"/>
            <a:endCxn id="46" idx="1"/>
          </p:cNvCxnSpPr>
          <p:nvPr/>
        </p:nvCxnSpPr>
        <p:spPr>
          <a:xfrm flipV="1">
            <a:off x="6828692" y="5076091"/>
            <a:ext cx="1444490" cy="470812"/>
          </a:xfrm>
          <a:prstGeom prst="bentConnector3">
            <a:avLst>
              <a:gd name="adj1" fmla="val 50000"/>
            </a:avLst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840CA737-76D0-4766-B27B-221414234975}"/>
              </a:ext>
            </a:extLst>
          </p:cNvPr>
          <p:cNvSpPr/>
          <p:nvPr/>
        </p:nvSpPr>
        <p:spPr>
          <a:xfrm>
            <a:off x="8513278" y="4090407"/>
            <a:ext cx="1675873" cy="3265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Interactive</a:t>
            </a:r>
            <a:r>
              <a:rPr lang="ko-KR" altLang="en-US" sz="16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구현</a:t>
            </a: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DC36437E-B2A3-44D0-9BE8-5715D1B40247}"/>
              </a:ext>
            </a:extLst>
          </p:cNvPr>
          <p:cNvCxnSpPr>
            <a:cxnSpLocks/>
            <a:stCxn id="39" idx="2"/>
            <a:endCxn id="53" idx="0"/>
          </p:cNvCxnSpPr>
          <p:nvPr/>
        </p:nvCxnSpPr>
        <p:spPr>
          <a:xfrm>
            <a:off x="9351211" y="3639753"/>
            <a:ext cx="4" cy="450654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C3757CD2-42F6-46A8-A08E-30E634685BD1}"/>
              </a:ext>
            </a:extLst>
          </p:cNvPr>
          <p:cNvCxnSpPr>
            <a:cxnSpLocks/>
            <a:stCxn id="53" idx="2"/>
            <a:endCxn id="46" idx="0"/>
          </p:cNvCxnSpPr>
          <p:nvPr/>
        </p:nvCxnSpPr>
        <p:spPr>
          <a:xfrm flipH="1">
            <a:off x="9351212" y="4416923"/>
            <a:ext cx="3" cy="457234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95DAE75-4CA0-45F4-86AB-F7A3B94A50CC}"/>
              </a:ext>
            </a:extLst>
          </p:cNvPr>
          <p:cNvSpPr txBox="1"/>
          <p:nvPr/>
        </p:nvSpPr>
        <p:spPr>
          <a:xfrm>
            <a:off x="7655945" y="6342148"/>
            <a:ext cx="402225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u="sng" dirty="0"/>
              <a:t>Directory Path : </a:t>
            </a:r>
            <a:r>
              <a:rPr lang="en-US" altLang="ko-KR" sz="1000" u="sng" dirty="0" err="1"/>
              <a:t>src</a:t>
            </a:r>
            <a:r>
              <a:rPr lang="en-US" altLang="ko-KR" sz="1000" u="sng" dirty="0"/>
              <a:t>/component/</a:t>
            </a:r>
            <a:r>
              <a:rPr lang="en-US" altLang="ko-KR" sz="1000" u="sng" dirty="0" err="1"/>
              <a:t>CarbonFootprint</a:t>
            </a:r>
            <a:r>
              <a:rPr lang="en-US" altLang="ko-KR" sz="1000" u="sng" dirty="0"/>
              <a:t>/</a:t>
            </a:r>
            <a:r>
              <a:rPr lang="en-US" altLang="ko-KR" sz="1000" b="1" u="sng" dirty="0">
                <a:solidFill>
                  <a:srgbClr val="0070C0"/>
                </a:solidFill>
              </a:rPr>
              <a:t>Consumption.js</a:t>
            </a:r>
            <a:endParaRPr lang="ko-KR" altLang="en-US" sz="1000" b="1" u="sng" dirty="0">
              <a:solidFill>
                <a:srgbClr val="0070C0"/>
              </a:solidFill>
            </a:endParaRPr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FE9A5123-FEB4-47AA-8103-D3A01094D4F1}"/>
              </a:ext>
            </a:extLst>
          </p:cNvPr>
          <p:cNvGrpSpPr/>
          <p:nvPr/>
        </p:nvGrpSpPr>
        <p:grpSpPr>
          <a:xfrm>
            <a:off x="8513274" y="2397511"/>
            <a:ext cx="2046524" cy="307777"/>
            <a:chOff x="1522374" y="1735254"/>
            <a:chExt cx="2046524" cy="307777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5BB7784D-84EA-430B-9A90-C99072D6ABA4}"/>
                </a:ext>
              </a:extLst>
            </p:cNvPr>
            <p:cNvSpPr txBox="1"/>
            <p:nvPr/>
          </p:nvSpPr>
          <p:spPr>
            <a:xfrm>
              <a:off x="1574762" y="1735254"/>
              <a:ext cx="199413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+mj-ea"/>
                </a:rPr>
                <a:t>React Hooks(</a:t>
              </a:r>
              <a:r>
                <a:rPr lang="en-US" altLang="ko-KR" sz="1400" dirty="0" err="1">
                  <a:latin typeface="+mj-ea"/>
                </a:rPr>
                <a:t>useState</a:t>
              </a:r>
              <a:r>
                <a:rPr lang="en-US" altLang="ko-KR" sz="1400" dirty="0">
                  <a:latin typeface="+mj-ea"/>
                </a:rPr>
                <a:t>)</a:t>
              </a:r>
              <a:endParaRPr lang="ko-KR" altLang="en-US" sz="1400" dirty="0">
                <a:latin typeface="+mj-ea"/>
              </a:endParaRPr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43F725D6-4354-44B7-83C3-2FF5EC61DBF3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82" name="TextBox 81">
            <a:extLst>
              <a:ext uri="{FF2B5EF4-FFF2-40B4-BE49-F238E27FC236}">
                <a16:creationId xmlns:a16="http://schemas.microsoft.com/office/drawing/2014/main" id="{0B37AF0E-D982-48BD-9C6D-D470440F88DB}"/>
              </a:ext>
            </a:extLst>
          </p:cNvPr>
          <p:cNvSpPr txBox="1"/>
          <p:nvPr/>
        </p:nvSpPr>
        <p:spPr>
          <a:xfrm>
            <a:off x="9493728" y="3563813"/>
            <a:ext cx="206338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/>
              <a:t>( </a:t>
            </a:r>
            <a:r>
              <a:rPr lang="ko-KR" altLang="en-US" sz="1000" b="1" dirty="0"/>
              <a:t>출처 </a:t>
            </a:r>
            <a:r>
              <a:rPr lang="en-US" altLang="ko-KR" sz="1000" b="1" dirty="0"/>
              <a:t>: </a:t>
            </a:r>
            <a:r>
              <a:rPr lang="ko-KR" altLang="en-US" sz="1000" b="1" dirty="0">
                <a:solidFill>
                  <a:srgbClr val="0070C0"/>
                </a:solidFill>
              </a:rPr>
              <a:t>한국기후</a:t>
            </a:r>
            <a:r>
              <a:rPr lang="en-US" altLang="ko-KR" sz="1000" b="1" dirty="0">
                <a:solidFill>
                  <a:srgbClr val="0070C0"/>
                </a:solidFill>
              </a:rPr>
              <a:t>·</a:t>
            </a:r>
            <a:r>
              <a:rPr lang="ko-KR" altLang="en-US" sz="1000" b="1" dirty="0">
                <a:solidFill>
                  <a:srgbClr val="0070C0"/>
                </a:solidFill>
              </a:rPr>
              <a:t>환경네트워크 </a:t>
            </a:r>
            <a:r>
              <a:rPr lang="en-US" altLang="ko-KR" sz="1000" b="1" dirty="0"/>
              <a:t>)</a:t>
            </a:r>
            <a:endParaRPr lang="ko-KR" altLang="en-US" sz="1000" b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FA6F2B7-B001-42D0-97C9-D588ABD5631C}"/>
              </a:ext>
            </a:extLst>
          </p:cNvPr>
          <p:cNvSpPr txBox="1"/>
          <p:nvPr/>
        </p:nvSpPr>
        <p:spPr>
          <a:xfrm>
            <a:off x="88412" y="1295409"/>
            <a:ext cx="2044149" cy="26161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3-3. URL Mapping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ERD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상세</a:t>
            </a:r>
            <a:endParaRPr lang="en-US" altLang="ko-KR" sz="16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3-5.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sz="1600" b="1" dirty="0">
              <a:solidFill>
                <a:schemeClr val="accent6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34E2807-94C4-4099-B9FC-27A62708BC13}"/>
              </a:ext>
            </a:extLst>
          </p:cNvPr>
          <p:cNvSpPr txBox="1"/>
          <p:nvPr/>
        </p:nvSpPr>
        <p:spPr>
          <a:xfrm>
            <a:off x="311091" y="3707144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3-4-10. </a:t>
            </a:r>
            <a:r>
              <a:rPr lang="ko-KR" altLang="en-US" sz="1200" b="1" dirty="0"/>
              <a:t>탄소발자국 계산기</a:t>
            </a:r>
          </a:p>
        </p:txBody>
      </p:sp>
    </p:spTree>
    <p:extLst>
      <p:ext uri="{BB962C8B-B14F-4D97-AF65-F5344CB8AC3E}">
        <p14:creationId xmlns:p14="http://schemas.microsoft.com/office/powerpoint/2010/main" val="38751598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55771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탄소발자국 계산기</a:t>
            </a:r>
            <a:r>
              <a:rPr lang="en-US" altLang="ko-KR" sz="2800" b="1" dirty="0"/>
              <a:t>(</a:t>
            </a:r>
            <a:r>
              <a:rPr lang="ko-KR" altLang="en-US" sz="2800" b="1" dirty="0"/>
              <a:t>계산하기 </a:t>
            </a:r>
            <a:r>
              <a:rPr lang="en-US" altLang="ko-KR" sz="2800" b="1" dirty="0"/>
              <a:t>2/2)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840CA737-76D0-4766-B27B-221414234975}"/>
              </a:ext>
            </a:extLst>
          </p:cNvPr>
          <p:cNvSpPr/>
          <p:nvPr/>
        </p:nvSpPr>
        <p:spPr>
          <a:xfrm>
            <a:off x="3277593" y="1414011"/>
            <a:ext cx="1882210" cy="3265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Interactive</a:t>
            </a:r>
            <a:r>
              <a:rPr lang="ko-KR" altLang="en-US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구현</a:t>
            </a:r>
          </a:p>
        </p:txBody>
      </p:sp>
      <p:pic>
        <p:nvPicPr>
          <p:cNvPr id="85" name="그림 84">
            <a:extLst>
              <a:ext uri="{FF2B5EF4-FFF2-40B4-BE49-F238E27FC236}">
                <a16:creationId xmlns:a16="http://schemas.microsoft.com/office/drawing/2014/main" id="{86C21987-EC66-4C3C-88E2-4D294A75FF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8530" y="1854775"/>
            <a:ext cx="7358950" cy="424471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90" name="순서도: 문서 13">
            <a:extLst>
              <a:ext uri="{FF2B5EF4-FFF2-40B4-BE49-F238E27FC236}">
                <a16:creationId xmlns:a16="http://schemas.microsoft.com/office/drawing/2014/main" id="{3A860543-A840-4B55-B1A7-424702B96B9B}"/>
              </a:ext>
            </a:extLst>
          </p:cNvPr>
          <p:cNvSpPr/>
          <p:nvPr/>
        </p:nvSpPr>
        <p:spPr>
          <a:xfrm>
            <a:off x="3277593" y="4557250"/>
            <a:ext cx="7520822" cy="246154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" fmla="*/ 42 w 21642"/>
              <a:gd name="connsiteY0" fmla="*/ 0 h 17322"/>
              <a:gd name="connsiteX1" fmla="*/ 21642 w 21642"/>
              <a:gd name="connsiteY1" fmla="*/ 0 h 17322"/>
              <a:gd name="connsiteX2" fmla="*/ 21642 w 21642"/>
              <a:gd name="connsiteY2" fmla="*/ 17322 h 17322"/>
              <a:gd name="connsiteX3" fmla="*/ 0 w 21642"/>
              <a:gd name="connsiteY3" fmla="*/ 11305 h 17322"/>
              <a:gd name="connsiteX4" fmla="*/ 42 w 21642"/>
              <a:gd name="connsiteY4" fmla="*/ 0 h 17322"/>
              <a:gd name="connsiteX0" fmla="*/ 42 w 21642"/>
              <a:gd name="connsiteY0" fmla="*/ 0 h 17322"/>
              <a:gd name="connsiteX1" fmla="*/ 21642 w 21642"/>
              <a:gd name="connsiteY1" fmla="*/ 0 h 17322"/>
              <a:gd name="connsiteX2" fmla="*/ 21642 w 21642"/>
              <a:gd name="connsiteY2" fmla="*/ 17322 h 17322"/>
              <a:gd name="connsiteX3" fmla="*/ 0 w 21642"/>
              <a:gd name="connsiteY3" fmla="*/ 11305 h 17322"/>
              <a:gd name="connsiteX4" fmla="*/ 42 w 21642"/>
              <a:gd name="connsiteY4" fmla="*/ 0 h 17322"/>
              <a:gd name="connsiteX0" fmla="*/ 42 w 21642"/>
              <a:gd name="connsiteY0" fmla="*/ 0 h 11305"/>
              <a:gd name="connsiteX1" fmla="*/ 21642 w 21642"/>
              <a:gd name="connsiteY1" fmla="*/ 0 h 11305"/>
              <a:gd name="connsiteX2" fmla="*/ 21642 w 21642"/>
              <a:gd name="connsiteY2" fmla="*/ 11103 h 11305"/>
              <a:gd name="connsiteX3" fmla="*/ 0 w 21642"/>
              <a:gd name="connsiteY3" fmla="*/ 11305 h 11305"/>
              <a:gd name="connsiteX4" fmla="*/ 42 w 21642"/>
              <a:gd name="connsiteY4" fmla="*/ 0 h 11305"/>
              <a:gd name="connsiteX0" fmla="*/ 42 w 21642"/>
              <a:gd name="connsiteY0" fmla="*/ 0 h 15193"/>
              <a:gd name="connsiteX1" fmla="*/ 21642 w 21642"/>
              <a:gd name="connsiteY1" fmla="*/ 0 h 15193"/>
              <a:gd name="connsiteX2" fmla="*/ 21642 w 21642"/>
              <a:gd name="connsiteY2" fmla="*/ 11103 h 15193"/>
              <a:gd name="connsiteX3" fmla="*/ 0 w 21642"/>
              <a:gd name="connsiteY3" fmla="*/ 11305 h 15193"/>
              <a:gd name="connsiteX4" fmla="*/ 42 w 21642"/>
              <a:gd name="connsiteY4" fmla="*/ 0 h 15193"/>
              <a:gd name="connsiteX0" fmla="*/ 42 w 21642"/>
              <a:gd name="connsiteY0" fmla="*/ 0 h 15193"/>
              <a:gd name="connsiteX1" fmla="*/ 21642 w 21642"/>
              <a:gd name="connsiteY1" fmla="*/ 0 h 15193"/>
              <a:gd name="connsiteX2" fmla="*/ 21642 w 21642"/>
              <a:gd name="connsiteY2" fmla="*/ 11103 h 15193"/>
              <a:gd name="connsiteX3" fmla="*/ 0 w 21642"/>
              <a:gd name="connsiteY3" fmla="*/ 11305 h 15193"/>
              <a:gd name="connsiteX4" fmla="*/ 42 w 21642"/>
              <a:gd name="connsiteY4" fmla="*/ 0 h 15193"/>
              <a:gd name="connsiteX0" fmla="*/ 42 w 21642"/>
              <a:gd name="connsiteY0" fmla="*/ 295 h 15488"/>
              <a:gd name="connsiteX1" fmla="*/ 21642 w 21642"/>
              <a:gd name="connsiteY1" fmla="*/ 295 h 15488"/>
              <a:gd name="connsiteX2" fmla="*/ 21642 w 21642"/>
              <a:gd name="connsiteY2" fmla="*/ 11398 h 15488"/>
              <a:gd name="connsiteX3" fmla="*/ 0 w 21642"/>
              <a:gd name="connsiteY3" fmla="*/ 11600 h 15488"/>
              <a:gd name="connsiteX4" fmla="*/ 42 w 21642"/>
              <a:gd name="connsiteY4" fmla="*/ 295 h 15488"/>
              <a:gd name="connsiteX0" fmla="*/ 42 w 21642"/>
              <a:gd name="connsiteY0" fmla="*/ 475 h 15668"/>
              <a:gd name="connsiteX1" fmla="*/ 21642 w 21642"/>
              <a:gd name="connsiteY1" fmla="*/ 475 h 15668"/>
              <a:gd name="connsiteX2" fmla="*/ 21642 w 21642"/>
              <a:gd name="connsiteY2" fmla="*/ 11578 h 15668"/>
              <a:gd name="connsiteX3" fmla="*/ 0 w 21642"/>
              <a:gd name="connsiteY3" fmla="*/ 11780 h 15668"/>
              <a:gd name="connsiteX4" fmla="*/ 42 w 21642"/>
              <a:gd name="connsiteY4" fmla="*/ 475 h 15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42" h="15668">
                <a:moveTo>
                  <a:pt x="42" y="475"/>
                </a:moveTo>
                <a:cubicBezTo>
                  <a:pt x="7074" y="-2865"/>
                  <a:pt x="17612" y="12912"/>
                  <a:pt x="21642" y="475"/>
                </a:cubicBezTo>
                <a:lnTo>
                  <a:pt x="21642" y="11578"/>
                </a:lnTo>
                <a:cubicBezTo>
                  <a:pt x="11808" y="22288"/>
                  <a:pt x="15439" y="8160"/>
                  <a:pt x="0" y="11780"/>
                </a:cubicBezTo>
                <a:cubicBezTo>
                  <a:pt x="14" y="8012"/>
                  <a:pt x="28" y="4243"/>
                  <a:pt x="42" y="475"/>
                </a:cubicBezTo>
                <a:close/>
              </a:path>
            </a:pathLst>
          </a:custGeom>
          <a:pattFill prst="wdUpDiag">
            <a:fgClr>
              <a:schemeClr val="bg2"/>
            </a:fgClr>
            <a:bgClr>
              <a:schemeClr val="bg1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5DAE75-4CA0-45F4-86AB-F7A3B94A50CC}"/>
              </a:ext>
            </a:extLst>
          </p:cNvPr>
          <p:cNvSpPr txBox="1"/>
          <p:nvPr/>
        </p:nvSpPr>
        <p:spPr>
          <a:xfrm>
            <a:off x="7655945" y="6342148"/>
            <a:ext cx="402225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u="sng" dirty="0"/>
              <a:t>Directory Path : </a:t>
            </a:r>
            <a:r>
              <a:rPr lang="en-US" altLang="ko-KR" sz="1000" u="sng" dirty="0" err="1"/>
              <a:t>src</a:t>
            </a:r>
            <a:r>
              <a:rPr lang="en-US" altLang="ko-KR" sz="1000" u="sng" dirty="0"/>
              <a:t>/component/</a:t>
            </a:r>
            <a:r>
              <a:rPr lang="en-US" altLang="ko-KR" sz="1000" u="sng" dirty="0" err="1"/>
              <a:t>CarbonFootprint</a:t>
            </a:r>
            <a:r>
              <a:rPr lang="en-US" altLang="ko-KR" sz="1000" u="sng" dirty="0"/>
              <a:t>/</a:t>
            </a:r>
            <a:r>
              <a:rPr lang="en-US" altLang="ko-KR" sz="1000" b="1" u="sng" dirty="0">
                <a:solidFill>
                  <a:srgbClr val="0070C0"/>
                </a:solidFill>
              </a:rPr>
              <a:t>Consumption.js</a:t>
            </a:r>
            <a:endParaRPr lang="ko-KR" altLang="en-US" sz="1000" b="1" u="sng" dirty="0">
              <a:solidFill>
                <a:srgbClr val="0070C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F588DC4-9B3A-4CC7-865E-0EEE0E59BCC8}"/>
              </a:ext>
            </a:extLst>
          </p:cNvPr>
          <p:cNvSpPr txBox="1"/>
          <p:nvPr/>
        </p:nvSpPr>
        <p:spPr>
          <a:xfrm>
            <a:off x="88412" y="1295409"/>
            <a:ext cx="2044149" cy="26161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3-3. URL Mapping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ERD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상세</a:t>
            </a:r>
            <a:endParaRPr lang="en-US" altLang="ko-KR" sz="16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3-5.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sz="1600" b="1" dirty="0">
              <a:solidFill>
                <a:schemeClr val="accent6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6775F41-6B79-4347-AFE2-70ABD7408531}"/>
              </a:ext>
            </a:extLst>
          </p:cNvPr>
          <p:cNvSpPr txBox="1"/>
          <p:nvPr/>
        </p:nvSpPr>
        <p:spPr>
          <a:xfrm>
            <a:off x="311091" y="3707144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3-4-10. </a:t>
            </a:r>
            <a:r>
              <a:rPr lang="ko-KR" altLang="en-US" sz="1200" b="1" dirty="0"/>
              <a:t>탄소발자국 계산기</a:t>
            </a:r>
          </a:p>
        </p:txBody>
      </p:sp>
    </p:spTree>
    <p:extLst>
      <p:ext uri="{BB962C8B-B14F-4D97-AF65-F5344CB8AC3E}">
        <p14:creationId xmlns:p14="http://schemas.microsoft.com/office/powerpoint/2010/main" val="22864922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55771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탄소발자국 계산기</a:t>
            </a:r>
            <a:r>
              <a:rPr lang="en-US" altLang="ko-KR" sz="2800" b="1" dirty="0"/>
              <a:t>(</a:t>
            </a:r>
            <a:r>
              <a:rPr lang="ko-KR" altLang="en-US" sz="2800" b="1" dirty="0"/>
              <a:t>결과보기 </a:t>
            </a:r>
            <a:r>
              <a:rPr lang="en-US" altLang="ko-KR" sz="2800" b="1" dirty="0"/>
              <a:t>1/4)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ABD62E2-C0BD-4EC4-A9DE-F8D7AB64B8AB}"/>
              </a:ext>
            </a:extLst>
          </p:cNvPr>
          <p:cNvGrpSpPr/>
          <p:nvPr/>
        </p:nvGrpSpPr>
        <p:grpSpPr>
          <a:xfrm>
            <a:off x="7790727" y="6162845"/>
            <a:ext cx="3967753" cy="649345"/>
            <a:chOff x="8079317" y="6185245"/>
            <a:chExt cx="3967753" cy="649345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81BA3FC-7C29-4F31-88EC-9A20130C623D}"/>
                </a:ext>
              </a:extLst>
            </p:cNvPr>
            <p:cNvSpPr txBox="1"/>
            <p:nvPr/>
          </p:nvSpPr>
          <p:spPr>
            <a:xfrm>
              <a:off x="8084963" y="6185245"/>
              <a:ext cx="358944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u="sng" dirty="0"/>
                <a:t>Directory Path : </a:t>
              </a:r>
              <a:r>
                <a:rPr lang="en-US" altLang="ko-KR" sz="1000" u="sng" dirty="0" err="1"/>
                <a:t>src</a:t>
              </a:r>
              <a:r>
                <a:rPr lang="en-US" altLang="ko-KR" sz="1000" u="sng" dirty="0"/>
                <a:t>/component/</a:t>
              </a:r>
              <a:r>
                <a:rPr lang="en-US" altLang="ko-KR" sz="1000" u="sng" dirty="0" err="1"/>
                <a:t>CarbonFootprint</a:t>
              </a:r>
              <a:r>
                <a:rPr lang="en-US" altLang="ko-KR" sz="1000" u="sng" dirty="0"/>
                <a:t>/</a:t>
              </a:r>
              <a:r>
                <a:rPr lang="en-US" altLang="ko-KR" sz="1000" b="1" u="sng" dirty="0">
                  <a:solidFill>
                    <a:srgbClr val="0070C0"/>
                  </a:solidFill>
                </a:rPr>
                <a:t>Result.js</a:t>
              </a:r>
              <a:endParaRPr lang="ko-KR" altLang="en-US" sz="1000" b="1" u="sng" dirty="0">
                <a:solidFill>
                  <a:srgbClr val="0070C0"/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2B60C63-61B7-433F-91DB-92A12A3FE962}"/>
                </a:ext>
              </a:extLst>
            </p:cNvPr>
            <p:cNvSpPr txBox="1"/>
            <p:nvPr/>
          </p:nvSpPr>
          <p:spPr>
            <a:xfrm>
              <a:off x="8079317" y="6393157"/>
              <a:ext cx="396775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u="sng" dirty="0">
                  <a:solidFill>
                    <a:srgbClr val="0070C0"/>
                  </a:solidFill>
                </a:rPr>
                <a:t>Chart 1) : </a:t>
              </a:r>
              <a:r>
                <a:rPr lang="en-US" altLang="ko-KR" sz="1000" u="sng" dirty="0" err="1">
                  <a:solidFill>
                    <a:srgbClr val="0070C0"/>
                  </a:solidFill>
                </a:rPr>
                <a:t>src</a:t>
              </a:r>
              <a:r>
                <a:rPr lang="en-US" altLang="ko-KR" sz="1000" u="sng" dirty="0">
                  <a:solidFill>
                    <a:srgbClr val="0070C0"/>
                  </a:solidFill>
                </a:rPr>
                <a:t>/component/</a:t>
              </a:r>
              <a:r>
                <a:rPr lang="en-US" altLang="ko-KR" sz="1000" u="sng" dirty="0" err="1">
                  <a:solidFill>
                    <a:srgbClr val="0070C0"/>
                  </a:solidFill>
                </a:rPr>
                <a:t>CarbonFootprint</a:t>
              </a:r>
              <a:r>
                <a:rPr lang="en-US" altLang="ko-KR" sz="1000" u="sng" dirty="0">
                  <a:solidFill>
                    <a:srgbClr val="0070C0"/>
                  </a:solidFill>
                </a:rPr>
                <a:t>/Result/</a:t>
              </a:r>
              <a:r>
                <a:rPr lang="en-US" altLang="ko-KR" sz="1000" b="1" u="sng" dirty="0">
                  <a:solidFill>
                    <a:srgbClr val="0070C0"/>
                  </a:solidFill>
                </a:rPr>
                <a:t>PiChartData.js</a:t>
              </a:r>
              <a:endParaRPr lang="ko-KR" altLang="en-US" sz="1000" b="1" u="sng" dirty="0">
                <a:solidFill>
                  <a:srgbClr val="0070C0"/>
                </a:solidFill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6BC2972-C00B-4137-9B77-69E259F72701}"/>
                </a:ext>
              </a:extLst>
            </p:cNvPr>
            <p:cNvSpPr txBox="1"/>
            <p:nvPr/>
          </p:nvSpPr>
          <p:spPr>
            <a:xfrm>
              <a:off x="8079317" y="6588369"/>
              <a:ext cx="377058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u="sng" dirty="0">
                  <a:solidFill>
                    <a:srgbClr val="0070C0"/>
                  </a:solidFill>
                </a:rPr>
                <a:t>Chart 2) : </a:t>
              </a:r>
              <a:r>
                <a:rPr lang="en-US" altLang="ko-KR" sz="1000" u="sng" dirty="0" err="1">
                  <a:solidFill>
                    <a:srgbClr val="0070C0"/>
                  </a:solidFill>
                </a:rPr>
                <a:t>src</a:t>
              </a:r>
              <a:r>
                <a:rPr lang="en-US" altLang="ko-KR" sz="1000" u="sng" dirty="0">
                  <a:solidFill>
                    <a:srgbClr val="0070C0"/>
                  </a:solidFill>
                </a:rPr>
                <a:t>/component/</a:t>
              </a:r>
              <a:r>
                <a:rPr lang="en-US" altLang="ko-KR" sz="1000" u="sng" dirty="0" err="1">
                  <a:solidFill>
                    <a:srgbClr val="0070C0"/>
                  </a:solidFill>
                </a:rPr>
                <a:t>CarbonFootprint</a:t>
              </a:r>
              <a:r>
                <a:rPr lang="en-US" altLang="ko-KR" sz="1000" u="sng" dirty="0">
                  <a:solidFill>
                    <a:srgbClr val="0070C0"/>
                  </a:solidFill>
                </a:rPr>
                <a:t>/Result/</a:t>
              </a:r>
              <a:r>
                <a:rPr lang="en-US" altLang="ko-KR" sz="1000" b="1" u="sng" dirty="0">
                  <a:solidFill>
                    <a:srgbClr val="0070C0"/>
                  </a:solidFill>
                </a:rPr>
                <a:t>BarChart.js</a:t>
              </a:r>
              <a:endParaRPr lang="ko-KR" altLang="en-US" sz="1000" b="1" u="sng" dirty="0">
                <a:solidFill>
                  <a:srgbClr val="0070C0"/>
                </a:solidFill>
              </a:endParaRP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9EDE9ED4-12C2-400B-BA2F-F581E17CE5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8078" y="1274761"/>
            <a:ext cx="5040000" cy="1616448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A5BC214A-0A4C-45E4-A1E6-328DCAD281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8078" y="2902111"/>
            <a:ext cx="5040000" cy="3089624"/>
          </a:xfrm>
          <a:prstGeom prst="rect">
            <a:avLst/>
          </a:prstGeom>
          <a:ln w="12700">
            <a:solidFill>
              <a:srgbClr val="C00000"/>
            </a:solidFill>
          </a:ln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839DE66E-6F98-404B-94B4-7BC8E69114CB}"/>
              </a:ext>
            </a:extLst>
          </p:cNvPr>
          <p:cNvGrpSpPr/>
          <p:nvPr/>
        </p:nvGrpSpPr>
        <p:grpSpPr>
          <a:xfrm>
            <a:off x="8547903" y="3318260"/>
            <a:ext cx="2889694" cy="649345"/>
            <a:chOff x="8741973" y="3215648"/>
            <a:chExt cx="2889694" cy="649345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A438E56-70E2-422A-B4E0-525F2928BB8C}"/>
                </a:ext>
              </a:extLst>
            </p:cNvPr>
            <p:cNvSpPr txBox="1"/>
            <p:nvPr/>
          </p:nvSpPr>
          <p:spPr>
            <a:xfrm>
              <a:off x="8741973" y="3215648"/>
              <a:ext cx="288969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>
                  <a:latin typeface="+mj-ea"/>
                  <a:ea typeface="+mj-ea"/>
                </a:rPr>
                <a:t>탄소계산 결과 데이터 시각화</a:t>
              </a:r>
            </a:p>
          </p:txBody>
        </p: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B961C1FB-0DCC-4F48-A4F7-F31645FE8A27}"/>
                </a:ext>
              </a:extLst>
            </p:cNvPr>
            <p:cNvGrpSpPr/>
            <p:nvPr/>
          </p:nvGrpSpPr>
          <p:grpSpPr>
            <a:xfrm>
              <a:off x="9031053" y="3557216"/>
              <a:ext cx="2311533" cy="307777"/>
              <a:chOff x="1522374" y="1735254"/>
              <a:chExt cx="2311533" cy="307777"/>
            </a:xfrm>
          </p:grpSpPr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516B30FD-3AEE-40C8-8D25-1566B43649EE}"/>
                  </a:ext>
                </a:extLst>
              </p:cNvPr>
              <p:cNvSpPr txBox="1"/>
              <p:nvPr/>
            </p:nvSpPr>
            <p:spPr>
              <a:xfrm>
                <a:off x="1574762" y="1735254"/>
                <a:ext cx="225914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dirty="0" err="1">
                    <a:latin typeface="+mj-ea"/>
                    <a:ea typeface="+mj-ea"/>
                  </a:rPr>
                  <a:t>Recharts</a:t>
                </a:r>
                <a:r>
                  <a:rPr lang="ko-KR" altLang="en-US" sz="1400" dirty="0">
                    <a:latin typeface="+mj-ea"/>
                    <a:ea typeface="+mj-ea"/>
                  </a:rPr>
                  <a:t> 라이브러리 사용</a:t>
                </a:r>
              </a:p>
            </p:txBody>
          </p:sp>
          <p:sp>
            <p:nvSpPr>
              <p:cNvPr id="41" name="타원 40">
                <a:extLst>
                  <a:ext uri="{FF2B5EF4-FFF2-40B4-BE49-F238E27FC236}">
                    <a16:creationId xmlns:a16="http://schemas.microsoft.com/office/drawing/2014/main" id="{DD7AF3A6-1BF6-4472-B91B-1CB678AC6CA8}"/>
                  </a:ext>
                </a:extLst>
              </p:cNvPr>
              <p:cNvSpPr/>
              <p:nvPr/>
            </p:nvSpPr>
            <p:spPr>
              <a:xfrm>
                <a:off x="1522374" y="1852534"/>
                <a:ext cx="66675" cy="66675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</p:grpSp>
      </p:grp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F2B770B-9501-461B-8CB9-1A0973003941}"/>
              </a:ext>
            </a:extLst>
          </p:cNvPr>
          <p:cNvSpPr/>
          <p:nvPr/>
        </p:nvSpPr>
        <p:spPr>
          <a:xfrm>
            <a:off x="2656094" y="3152770"/>
            <a:ext cx="868312" cy="338554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A93F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Chart 1)</a:t>
            </a:r>
            <a:endParaRPr lang="ko-KR" altLang="en-US" sz="140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AE97AF55-1716-4065-82B9-31153AD79DF9}"/>
              </a:ext>
            </a:extLst>
          </p:cNvPr>
          <p:cNvSpPr/>
          <p:nvPr/>
        </p:nvSpPr>
        <p:spPr>
          <a:xfrm>
            <a:off x="2656094" y="4473908"/>
            <a:ext cx="868312" cy="338554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A93F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Chart 2)</a:t>
            </a:r>
            <a:endParaRPr lang="ko-KR" altLang="en-US" sz="140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CE79B02-6367-464E-B433-8823138E35A2}"/>
              </a:ext>
            </a:extLst>
          </p:cNvPr>
          <p:cNvSpPr txBox="1"/>
          <p:nvPr/>
        </p:nvSpPr>
        <p:spPr>
          <a:xfrm>
            <a:off x="88412" y="1295409"/>
            <a:ext cx="2044149" cy="26161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3-3. URL Mapping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ERD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상세</a:t>
            </a:r>
            <a:endParaRPr lang="en-US" altLang="ko-KR" sz="16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3-5.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sz="1600" b="1" dirty="0">
              <a:solidFill>
                <a:schemeClr val="accent6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DE2AB3D-821F-46EB-A84C-9C5D521A18E0}"/>
              </a:ext>
            </a:extLst>
          </p:cNvPr>
          <p:cNvSpPr txBox="1"/>
          <p:nvPr/>
        </p:nvSpPr>
        <p:spPr>
          <a:xfrm>
            <a:off x="311091" y="3707144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3-4-10. </a:t>
            </a:r>
            <a:r>
              <a:rPr lang="ko-KR" altLang="en-US" sz="1200" b="1" dirty="0"/>
              <a:t>탄소발자국 계산기</a:t>
            </a:r>
          </a:p>
        </p:txBody>
      </p:sp>
    </p:spTree>
    <p:extLst>
      <p:ext uri="{BB962C8B-B14F-4D97-AF65-F5344CB8AC3E}">
        <p14:creationId xmlns:p14="http://schemas.microsoft.com/office/powerpoint/2010/main" val="23918496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그림 59">
            <a:extLst>
              <a:ext uri="{FF2B5EF4-FFF2-40B4-BE49-F238E27FC236}">
                <a16:creationId xmlns:a16="http://schemas.microsoft.com/office/drawing/2014/main" id="{ABFFC223-BB39-404A-92AA-13292CC381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8078" y="1274761"/>
            <a:ext cx="5040000" cy="161644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55771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탄소발자국 계산기</a:t>
            </a:r>
            <a:r>
              <a:rPr lang="en-US" altLang="ko-KR" sz="2800" b="1" dirty="0"/>
              <a:t>(</a:t>
            </a:r>
            <a:r>
              <a:rPr lang="ko-KR" altLang="en-US" sz="2800" b="1" dirty="0"/>
              <a:t>결과보기 </a:t>
            </a:r>
            <a:r>
              <a:rPr lang="en-US" altLang="ko-KR" sz="2800" b="1" dirty="0"/>
              <a:t>2/4)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그림 33">
            <a:extLst>
              <a:ext uri="{FF2B5EF4-FFF2-40B4-BE49-F238E27FC236}">
                <a16:creationId xmlns:a16="http://schemas.microsoft.com/office/drawing/2014/main" id="{323C50E7-36CE-49A1-A173-226631802C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8078" y="2900364"/>
            <a:ext cx="5040000" cy="3657475"/>
          </a:xfrm>
          <a:prstGeom prst="rect">
            <a:avLst/>
          </a:prstGeom>
          <a:ln w="12700">
            <a:solidFill>
              <a:srgbClr val="C00000"/>
            </a:solidFill>
          </a:ln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80D4AF8B-5C54-4F66-9063-4E67BD9FB8CF}"/>
              </a:ext>
            </a:extLst>
          </p:cNvPr>
          <p:cNvGrpSpPr/>
          <p:nvPr/>
        </p:nvGrpSpPr>
        <p:grpSpPr>
          <a:xfrm>
            <a:off x="8547903" y="2976390"/>
            <a:ext cx="2889694" cy="1333085"/>
            <a:chOff x="8437707" y="3040476"/>
            <a:chExt cx="2889694" cy="1333085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54B84B9-4356-4CEA-9728-F7545C9AD259}"/>
                </a:ext>
              </a:extLst>
            </p:cNvPr>
            <p:cNvSpPr txBox="1"/>
            <p:nvPr/>
          </p:nvSpPr>
          <p:spPr>
            <a:xfrm>
              <a:off x="8437707" y="3040476"/>
              <a:ext cx="288969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>
                  <a:latin typeface="+mj-ea"/>
                  <a:ea typeface="+mj-ea"/>
                </a:rPr>
                <a:t>저감목표 계산</a:t>
              </a:r>
            </a:p>
          </p:txBody>
        </p:sp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6974E8CB-A208-4937-9BF1-528723FF7502}"/>
                </a:ext>
              </a:extLst>
            </p:cNvPr>
            <p:cNvGrpSpPr/>
            <p:nvPr/>
          </p:nvGrpSpPr>
          <p:grpSpPr>
            <a:xfrm>
              <a:off x="8774472" y="3467685"/>
              <a:ext cx="2311533" cy="307777"/>
              <a:chOff x="1522374" y="1735254"/>
              <a:chExt cx="2311533" cy="307777"/>
            </a:xfrm>
          </p:grpSpPr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35B606F-1BB4-45F3-A4D7-B8B28084464A}"/>
                  </a:ext>
                </a:extLst>
              </p:cNvPr>
              <p:cNvSpPr txBox="1"/>
              <p:nvPr/>
            </p:nvSpPr>
            <p:spPr>
              <a:xfrm>
                <a:off x="1574762" y="1735254"/>
                <a:ext cx="225914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400" dirty="0" err="1">
                    <a:latin typeface="+mj-ea"/>
                    <a:ea typeface="+mj-ea"/>
                  </a:rPr>
                  <a:t>Recharts</a:t>
                </a:r>
                <a:r>
                  <a:rPr lang="ko-KR" altLang="en-US" sz="1400" dirty="0">
                    <a:latin typeface="+mj-ea"/>
                    <a:ea typeface="+mj-ea"/>
                  </a:rPr>
                  <a:t> 라이브러리 사용</a:t>
                </a:r>
              </a:p>
            </p:txBody>
          </p:sp>
          <p:sp>
            <p:nvSpPr>
              <p:cNvPr id="45" name="타원 44">
                <a:extLst>
                  <a:ext uri="{FF2B5EF4-FFF2-40B4-BE49-F238E27FC236}">
                    <a16:creationId xmlns:a16="http://schemas.microsoft.com/office/drawing/2014/main" id="{4A462C66-03E4-4DBE-83F4-6A2041552127}"/>
                  </a:ext>
                </a:extLst>
              </p:cNvPr>
              <p:cNvSpPr/>
              <p:nvPr/>
            </p:nvSpPr>
            <p:spPr>
              <a:xfrm>
                <a:off x="1522374" y="1852534"/>
                <a:ext cx="66675" cy="66675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</p:grpSp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2A1999F2-597C-4C16-8681-A98BADDFAB8D}"/>
                </a:ext>
              </a:extLst>
            </p:cNvPr>
            <p:cNvGrpSpPr/>
            <p:nvPr/>
          </p:nvGrpSpPr>
          <p:grpSpPr>
            <a:xfrm>
              <a:off x="8533075" y="3850341"/>
              <a:ext cx="2794326" cy="523220"/>
              <a:chOff x="3408306" y="1735254"/>
              <a:chExt cx="2794326" cy="523220"/>
            </a:xfrm>
          </p:grpSpPr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74140CA-9F85-40B7-BB3B-BC854E85D270}"/>
                  </a:ext>
                </a:extLst>
              </p:cNvPr>
              <p:cNvSpPr txBox="1"/>
              <p:nvPr/>
            </p:nvSpPr>
            <p:spPr>
              <a:xfrm>
                <a:off x="3441644" y="1735254"/>
                <a:ext cx="276098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dirty="0">
                    <a:latin typeface="+mj-ea"/>
                    <a:ea typeface="+mj-ea"/>
                  </a:rPr>
                  <a:t>React Hooks(</a:t>
                </a:r>
                <a:r>
                  <a:rPr lang="en-US" altLang="ko-KR" sz="1400" dirty="0" err="1">
                    <a:latin typeface="+mj-ea"/>
                    <a:ea typeface="+mj-ea"/>
                  </a:rPr>
                  <a:t>useState</a:t>
                </a:r>
                <a:r>
                  <a:rPr lang="en-US" altLang="ko-KR" sz="1400" dirty="0">
                    <a:latin typeface="+mj-ea"/>
                    <a:ea typeface="+mj-ea"/>
                  </a:rPr>
                  <a:t>, </a:t>
                </a:r>
                <a:r>
                  <a:rPr lang="en-US" altLang="ko-KR" sz="1400" dirty="0" err="1">
                    <a:latin typeface="+mj-ea"/>
                    <a:ea typeface="+mj-ea"/>
                  </a:rPr>
                  <a:t>useEffect</a:t>
                </a:r>
                <a:r>
                  <a:rPr lang="en-US" altLang="ko-KR" sz="1400" dirty="0">
                    <a:latin typeface="+mj-ea"/>
                    <a:ea typeface="+mj-ea"/>
                  </a:rPr>
                  <a:t>)</a:t>
                </a:r>
              </a:p>
              <a:p>
                <a:pPr algn="ctr"/>
                <a:r>
                  <a:rPr lang="ko-KR" altLang="en-US" sz="1400" dirty="0">
                    <a:latin typeface="+mj-ea"/>
                    <a:ea typeface="+mj-ea"/>
                  </a:rPr>
                  <a:t>변경 데이터 추적관리</a:t>
                </a:r>
              </a:p>
            </p:txBody>
          </p:sp>
          <p:sp>
            <p:nvSpPr>
              <p:cNvPr id="51" name="타원 50">
                <a:extLst>
                  <a:ext uri="{FF2B5EF4-FFF2-40B4-BE49-F238E27FC236}">
                    <a16:creationId xmlns:a16="http://schemas.microsoft.com/office/drawing/2014/main" id="{E1DCF058-6077-45EC-A94F-CE31AC213339}"/>
                  </a:ext>
                </a:extLst>
              </p:cNvPr>
              <p:cNvSpPr/>
              <p:nvPr/>
            </p:nvSpPr>
            <p:spPr>
              <a:xfrm>
                <a:off x="3408306" y="1865234"/>
                <a:ext cx="66675" cy="66675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</p:grp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BF0B3DEE-9884-4A61-99CA-9F8073EDCEC4}"/>
              </a:ext>
            </a:extLst>
          </p:cNvPr>
          <p:cNvGrpSpPr/>
          <p:nvPr/>
        </p:nvGrpSpPr>
        <p:grpSpPr>
          <a:xfrm>
            <a:off x="7799284" y="6162717"/>
            <a:ext cx="4455066" cy="641343"/>
            <a:chOff x="7361808" y="6167847"/>
            <a:chExt cx="4455066" cy="641343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2B5365A1-00B8-4630-9B22-9821530D1041}"/>
                </a:ext>
              </a:extLst>
            </p:cNvPr>
            <p:cNvSpPr txBox="1"/>
            <p:nvPr/>
          </p:nvSpPr>
          <p:spPr>
            <a:xfrm>
              <a:off x="7361808" y="6167847"/>
              <a:ext cx="358944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u="sng" dirty="0"/>
                <a:t>Directory Path : </a:t>
              </a:r>
              <a:r>
                <a:rPr lang="en-US" altLang="ko-KR" sz="1000" u="sng" dirty="0" err="1"/>
                <a:t>src</a:t>
              </a:r>
              <a:r>
                <a:rPr lang="en-US" altLang="ko-KR" sz="1000" u="sng" dirty="0"/>
                <a:t>/component/</a:t>
              </a:r>
              <a:r>
                <a:rPr lang="en-US" altLang="ko-KR" sz="1000" u="sng" dirty="0" err="1"/>
                <a:t>CarbonFootprint</a:t>
              </a:r>
              <a:r>
                <a:rPr lang="en-US" altLang="ko-KR" sz="1000" u="sng" dirty="0"/>
                <a:t>/</a:t>
              </a:r>
              <a:r>
                <a:rPr lang="en-US" altLang="ko-KR" sz="1000" b="1" u="sng" dirty="0">
                  <a:solidFill>
                    <a:srgbClr val="0070C0"/>
                  </a:solidFill>
                </a:rPr>
                <a:t>Result.js</a:t>
              </a:r>
              <a:endParaRPr lang="ko-KR" altLang="en-US" sz="1000" b="1" u="sng" dirty="0">
                <a:solidFill>
                  <a:srgbClr val="0070C0"/>
                </a:solidFill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66B44189-BBF0-421B-B409-DB9B6A7DD869}"/>
                </a:ext>
              </a:extLst>
            </p:cNvPr>
            <p:cNvSpPr txBox="1"/>
            <p:nvPr/>
          </p:nvSpPr>
          <p:spPr>
            <a:xfrm>
              <a:off x="7361808" y="6367757"/>
              <a:ext cx="445506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u="sng" dirty="0">
                  <a:solidFill>
                    <a:srgbClr val="0070C0"/>
                  </a:solidFill>
                </a:rPr>
                <a:t>Chart 3) : </a:t>
              </a:r>
              <a:r>
                <a:rPr lang="en-US" altLang="ko-KR" sz="1000" u="sng" dirty="0" err="1">
                  <a:solidFill>
                    <a:srgbClr val="0070C0"/>
                  </a:solidFill>
                </a:rPr>
                <a:t>src</a:t>
              </a:r>
              <a:r>
                <a:rPr lang="en-US" altLang="ko-KR" sz="1000" u="sng" dirty="0">
                  <a:solidFill>
                    <a:srgbClr val="0070C0"/>
                  </a:solidFill>
                </a:rPr>
                <a:t>/component/</a:t>
              </a:r>
              <a:r>
                <a:rPr lang="en-US" altLang="ko-KR" sz="1000" u="sng" dirty="0" err="1">
                  <a:solidFill>
                    <a:srgbClr val="0070C0"/>
                  </a:solidFill>
                </a:rPr>
                <a:t>CarbonFootprint</a:t>
              </a:r>
              <a:r>
                <a:rPr lang="en-US" altLang="ko-KR" sz="1000" u="sng" dirty="0">
                  <a:solidFill>
                    <a:srgbClr val="0070C0"/>
                  </a:solidFill>
                </a:rPr>
                <a:t>/Result/</a:t>
              </a:r>
              <a:r>
                <a:rPr lang="en-US" altLang="ko-KR" sz="1000" b="1" u="sng" dirty="0">
                  <a:solidFill>
                    <a:srgbClr val="0070C0"/>
                  </a:solidFill>
                </a:rPr>
                <a:t>TargetBarchartTotal.js</a:t>
              </a:r>
              <a:endParaRPr lang="ko-KR" altLang="en-US" sz="1000" b="1" u="sng" dirty="0">
                <a:solidFill>
                  <a:srgbClr val="0070C0"/>
                </a:solidFill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69513F65-F198-41EC-99A5-1D074075ECFE}"/>
                </a:ext>
              </a:extLst>
            </p:cNvPr>
            <p:cNvSpPr txBox="1"/>
            <p:nvPr/>
          </p:nvSpPr>
          <p:spPr>
            <a:xfrm>
              <a:off x="7361808" y="6562969"/>
              <a:ext cx="414568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u="sng" dirty="0">
                  <a:solidFill>
                    <a:srgbClr val="0070C0"/>
                  </a:solidFill>
                </a:rPr>
                <a:t>Chart 4) : </a:t>
              </a:r>
              <a:r>
                <a:rPr lang="en-US" altLang="ko-KR" sz="1000" u="sng" dirty="0" err="1">
                  <a:solidFill>
                    <a:srgbClr val="0070C0"/>
                  </a:solidFill>
                </a:rPr>
                <a:t>src</a:t>
              </a:r>
              <a:r>
                <a:rPr lang="en-US" altLang="ko-KR" sz="1000" u="sng" dirty="0">
                  <a:solidFill>
                    <a:srgbClr val="0070C0"/>
                  </a:solidFill>
                </a:rPr>
                <a:t>/component/</a:t>
              </a:r>
              <a:r>
                <a:rPr lang="en-US" altLang="ko-KR" sz="1000" u="sng" dirty="0" err="1">
                  <a:solidFill>
                    <a:srgbClr val="0070C0"/>
                  </a:solidFill>
                </a:rPr>
                <a:t>CarbonFootprint</a:t>
              </a:r>
              <a:r>
                <a:rPr lang="en-US" altLang="ko-KR" sz="1000" u="sng" dirty="0">
                  <a:solidFill>
                    <a:srgbClr val="0070C0"/>
                  </a:solidFill>
                </a:rPr>
                <a:t>/Result/</a:t>
              </a:r>
              <a:r>
                <a:rPr lang="en-US" altLang="ko-KR" sz="1000" b="1" u="sng" dirty="0">
                  <a:solidFill>
                    <a:srgbClr val="0070C0"/>
                  </a:solidFill>
                </a:rPr>
                <a:t>TargetBarchart.js</a:t>
              </a:r>
              <a:endParaRPr lang="ko-KR" altLang="en-US" sz="1000" b="1" u="sng" dirty="0">
                <a:solidFill>
                  <a:srgbClr val="0070C0"/>
                </a:solidFill>
              </a:endParaRPr>
            </a:p>
          </p:txBody>
        </p:sp>
      </p:grp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4FE31BFA-258B-4699-A5EF-16ED7BFA6BCA}"/>
              </a:ext>
            </a:extLst>
          </p:cNvPr>
          <p:cNvSpPr/>
          <p:nvPr/>
        </p:nvSpPr>
        <p:spPr>
          <a:xfrm>
            <a:off x="3524406" y="5855913"/>
            <a:ext cx="868312" cy="338554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A93F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Chart 3)</a:t>
            </a:r>
            <a:endParaRPr lang="ko-KR" altLang="en-US" sz="140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DAF6BB7D-2AB5-436D-A0F5-D9407795F321}"/>
              </a:ext>
            </a:extLst>
          </p:cNvPr>
          <p:cNvSpPr/>
          <p:nvPr/>
        </p:nvSpPr>
        <p:spPr>
          <a:xfrm>
            <a:off x="5970794" y="5855913"/>
            <a:ext cx="868312" cy="338554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A93F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Chart 4)</a:t>
            </a:r>
            <a:endParaRPr lang="ko-KR" altLang="en-US" sz="140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903F8854-39CF-45CA-935B-085DD353EF93}"/>
              </a:ext>
            </a:extLst>
          </p:cNvPr>
          <p:cNvSpPr/>
          <p:nvPr/>
        </p:nvSpPr>
        <p:spPr>
          <a:xfrm>
            <a:off x="9051645" y="4909580"/>
            <a:ext cx="1882210" cy="3265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Interactive</a:t>
            </a:r>
            <a:r>
              <a:rPr lang="ko-KR" altLang="en-US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구현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D0D5BDF-BB4A-43FF-9B08-07B7D5069934}"/>
              </a:ext>
            </a:extLst>
          </p:cNvPr>
          <p:cNvSpPr txBox="1"/>
          <p:nvPr/>
        </p:nvSpPr>
        <p:spPr>
          <a:xfrm>
            <a:off x="88412" y="1295409"/>
            <a:ext cx="2044149" cy="26161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3-3. URL Mapping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ERD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상세</a:t>
            </a:r>
            <a:endParaRPr lang="en-US" altLang="ko-KR" sz="16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3-5.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sz="1600" b="1" dirty="0">
              <a:solidFill>
                <a:schemeClr val="accent6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23D3FE2-CE94-450F-9F40-F9921F222EB7}"/>
              </a:ext>
            </a:extLst>
          </p:cNvPr>
          <p:cNvSpPr txBox="1"/>
          <p:nvPr/>
        </p:nvSpPr>
        <p:spPr>
          <a:xfrm>
            <a:off x="311091" y="3707144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3-4-10. </a:t>
            </a:r>
            <a:r>
              <a:rPr lang="ko-KR" altLang="en-US" sz="1200" b="1" dirty="0"/>
              <a:t>탄소발자국 계산기</a:t>
            </a:r>
          </a:p>
        </p:txBody>
      </p:sp>
    </p:spTree>
    <p:extLst>
      <p:ext uri="{BB962C8B-B14F-4D97-AF65-F5344CB8AC3E}">
        <p14:creationId xmlns:p14="http://schemas.microsoft.com/office/powerpoint/2010/main" val="17567561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AAD38BA3-AE2F-40F0-B92B-40A99992E74F}"/>
              </a:ext>
            </a:extLst>
          </p:cNvPr>
          <p:cNvGrpSpPr/>
          <p:nvPr/>
        </p:nvGrpSpPr>
        <p:grpSpPr>
          <a:xfrm>
            <a:off x="2511205" y="2321004"/>
            <a:ext cx="7169589" cy="2215991"/>
            <a:chOff x="1878089" y="2321002"/>
            <a:chExt cx="7169589" cy="221599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3BF87FC-9FFA-471F-A911-F1DE3270F70D}"/>
                </a:ext>
              </a:extLst>
            </p:cNvPr>
            <p:cNvSpPr txBox="1"/>
            <p:nvPr/>
          </p:nvSpPr>
          <p:spPr>
            <a:xfrm>
              <a:off x="1878089" y="2321002"/>
              <a:ext cx="1425391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38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01</a:t>
              </a:r>
              <a:endParaRPr lang="ko-KR" altLang="en-US" sz="13800" b="1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339C1A3-37BC-4F3D-A861-A379B8E89111}"/>
                </a:ext>
              </a:extLst>
            </p:cNvPr>
            <p:cNvCxnSpPr>
              <a:cxnSpLocks/>
            </p:cNvCxnSpPr>
            <p:nvPr/>
          </p:nvCxnSpPr>
          <p:spPr>
            <a:xfrm>
              <a:off x="3528701" y="2444750"/>
              <a:ext cx="0" cy="196850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A202084A-FF75-4019-ACA0-7D4510A0DD3F}"/>
                </a:ext>
              </a:extLst>
            </p:cNvPr>
            <p:cNvCxnSpPr>
              <a:cxnSpLocks/>
            </p:cNvCxnSpPr>
            <p:nvPr/>
          </p:nvCxnSpPr>
          <p:spPr>
            <a:xfrm>
              <a:off x="6626021" y="2444750"/>
              <a:ext cx="0" cy="1968500"/>
            </a:xfrm>
            <a:prstGeom prst="line">
              <a:avLst/>
            </a:prstGeom>
            <a:ln w="76200"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3E05598-75C0-4443-9C13-669B46829FB6}"/>
                </a:ext>
              </a:extLst>
            </p:cNvPr>
            <p:cNvSpPr txBox="1"/>
            <p:nvPr/>
          </p:nvSpPr>
          <p:spPr>
            <a:xfrm>
              <a:off x="3753922" y="3013500"/>
              <a:ext cx="264687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b="1" dirty="0">
                  <a:solidFill>
                    <a:schemeClr val="bg1"/>
                  </a:solidFill>
                </a:rPr>
                <a:t>프로젝트개요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FB01D92-A3EA-41BD-8AF2-E1ECAD13B8B2}"/>
                </a:ext>
              </a:extLst>
            </p:cNvPr>
            <p:cNvSpPr txBox="1"/>
            <p:nvPr/>
          </p:nvSpPr>
          <p:spPr>
            <a:xfrm>
              <a:off x="6851243" y="3013500"/>
              <a:ext cx="219643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altLang="ko-KR" sz="2400" b="1" dirty="0">
                  <a:solidFill>
                    <a:schemeClr val="bg1"/>
                  </a:solidFill>
                </a:rPr>
                <a:t>1-1. </a:t>
              </a:r>
              <a:r>
                <a:rPr lang="ko-KR" altLang="en-US" sz="2400" b="1" dirty="0">
                  <a:solidFill>
                    <a:schemeClr val="bg1"/>
                  </a:solidFill>
                </a:rPr>
                <a:t>개발동기</a:t>
              </a:r>
              <a:endParaRPr lang="en-US" altLang="ko-KR" sz="2400" b="1" dirty="0">
                <a:solidFill>
                  <a:schemeClr val="bg1"/>
                </a:solidFill>
              </a:endParaRPr>
            </a:p>
            <a:p>
              <a:r>
                <a:rPr lang="en-US" altLang="ko-KR" sz="2400" b="1" dirty="0">
                  <a:solidFill>
                    <a:schemeClr val="bg1"/>
                  </a:solidFill>
                </a:rPr>
                <a:t> 1-2. </a:t>
              </a:r>
              <a:r>
                <a:rPr lang="ko-KR" altLang="en-US" sz="2400" b="1" dirty="0">
                  <a:solidFill>
                    <a:schemeClr val="bg1"/>
                  </a:solidFill>
                </a:rPr>
                <a:t>기획의도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920273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55771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탄소발자국 계산기</a:t>
            </a:r>
            <a:r>
              <a:rPr lang="en-US" altLang="ko-KR" sz="2800" b="1" dirty="0"/>
              <a:t>(</a:t>
            </a:r>
            <a:r>
              <a:rPr lang="ko-KR" altLang="en-US" sz="2800" b="1" dirty="0"/>
              <a:t>결과보기 </a:t>
            </a:r>
            <a:r>
              <a:rPr lang="en-US" altLang="ko-KR" sz="2800" b="1" dirty="0"/>
              <a:t>3/4)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CE5D87A3-C85C-4EC0-A932-AE6DA4BCDA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6124" y="601290"/>
            <a:ext cx="3393252" cy="5655420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86003911-4D49-4502-925C-06BC67321A9E}"/>
              </a:ext>
            </a:extLst>
          </p:cNvPr>
          <p:cNvSpPr txBox="1"/>
          <p:nvPr/>
        </p:nvSpPr>
        <p:spPr>
          <a:xfrm>
            <a:off x="8181196" y="6342148"/>
            <a:ext cx="36231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u="sng" dirty="0"/>
              <a:t>Directory Path : </a:t>
            </a:r>
            <a:r>
              <a:rPr lang="en-US" altLang="ko-KR" sz="1000" u="sng" dirty="0" err="1"/>
              <a:t>src</a:t>
            </a:r>
            <a:r>
              <a:rPr lang="en-US" altLang="ko-KR" sz="1000" u="sng" dirty="0"/>
              <a:t>/component/</a:t>
            </a:r>
            <a:r>
              <a:rPr lang="en-US" altLang="ko-KR" sz="1000" u="sng" dirty="0" err="1"/>
              <a:t>CarbonFootprint</a:t>
            </a:r>
            <a:r>
              <a:rPr lang="en-US" altLang="ko-KR" sz="1000" u="sng" dirty="0"/>
              <a:t>/</a:t>
            </a:r>
            <a:r>
              <a:rPr lang="en-US" altLang="ko-KR" sz="1000" b="1" u="sng" dirty="0">
                <a:solidFill>
                  <a:srgbClr val="0070C0"/>
                </a:solidFill>
              </a:rPr>
              <a:t>Result.js</a:t>
            </a:r>
            <a:endParaRPr lang="ko-KR" altLang="en-US" sz="1000" b="1" u="sng" dirty="0">
              <a:solidFill>
                <a:srgbClr val="0070C0"/>
              </a:solidFill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3DE5B1B8-5948-466F-AF5E-46F0D22C1839}"/>
              </a:ext>
            </a:extLst>
          </p:cNvPr>
          <p:cNvGrpSpPr/>
          <p:nvPr/>
        </p:nvGrpSpPr>
        <p:grpSpPr>
          <a:xfrm>
            <a:off x="3857938" y="1654337"/>
            <a:ext cx="3021455" cy="1631625"/>
            <a:chOff x="3690670" y="2360051"/>
            <a:chExt cx="3021455" cy="1631625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0DD6A3E-BF02-4719-8045-4F03968B35D5}"/>
                </a:ext>
              </a:extLst>
            </p:cNvPr>
            <p:cNvSpPr txBox="1"/>
            <p:nvPr/>
          </p:nvSpPr>
          <p:spPr>
            <a:xfrm>
              <a:off x="3690670" y="2360051"/>
              <a:ext cx="288969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>
                  <a:latin typeface="+mj-ea"/>
                  <a:ea typeface="+mj-ea"/>
                </a:rPr>
                <a:t>계산결과 대비 목표량 계산</a:t>
              </a:r>
              <a:endParaRPr lang="en-US" altLang="ko-KR" sz="1600" b="1" dirty="0">
                <a:latin typeface="+mj-ea"/>
                <a:ea typeface="+mj-ea"/>
              </a:endParaRPr>
            </a:p>
          </p:txBody>
        </p:sp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B1F65860-56B8-462D-BB75-469F83795BAF}"/>
                </a:ext>
              </a:extLst>
            </p:cNvPr>
            <p:cNvGrpSpPr/>
            <p:nvPr/>
          </p:nvGrpSpPr>
          <p:grpSpPr>
            <a:xfrm>
              <a:off x="3713851" y="2793896"/>
              <a:ext cx="2998274" cy="307777"/>
              <a:chOff x="1208790" y="1741890"/>
              <a:chExt cx="2998274" cy="307777"/>
            </a:xfrm>
          </p:grpSpPr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FDF4BC95-79A6-4E0E-B499-4A22CD1C9F10}"/>
                  </a:ext>
                </a:extLst>
              </p:cNvPr>
              <p:cNvSpPr txBox="1"/>
              <p:nvPr/>
            </p:nvSpPr>
            <p:spPr>
              <a:xfrm>
                <a:off x="1275464" y="1741890"/>
                <a:ext cx="2931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dirty="0">
                    <a:solidFill>
                      <a:srgbClr val="0070C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j-ea"/>
                    <a:ea typeface="+mj-ea"/>
                  </a:rPr>
                  <a:t>Chart 5)</a:t>
                </a:r>
                <a:r>
                  <a:rPr lang="ko-KR" altLang="en-US" sz="1400" dirty="0">
                    <a:solidFill>
                      <a:srgbClr val="0070C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j-ea"/>
                    <a:ea typeface="+mj-ea"/>
                  </a:rPr>
                  <a:t> </a:t>
                </a:r>
                <a:r>
                  <a:rPr lang="en-US" altLang="ko-KR" sz="1400" dirty="0">
                    <a:latin typeface="+mj-ea"/>
                    <a:ea typeface="+mj-ea"/>
                  </a:rPr>
                  <a:t>Chart </a:t>
                </a:r>
                <a:r>
                  <a:rPr lang="ko-KR" altLang="en-US" sz="1400" dirty="0">
                    <a:latin typeface="+mj-ea"/>
                    <a:ea typeface="+mj-ea"/>
                  </a:rPr>
                  <a:t>컴포넌트 </a:t>
                </a:r>
                <a:r>
                  <a:rPr lang="en-US" altLang="ko-KR" sz="1400" dirty="0">
                    <a:latin typeface="+mj-ea"/>
                    <a:ea typeface="+mj-ea"/>
                  </a:rPr>
                  <a:t>“</a:t>
                </a:r>
                <a:r>
                  <a:rPr lang="ko-KR" altLang="en-US" sz="1400" dirty="0">
                    <a:latin typeface="+mj-ea"/>
                    <a:ea typeface="+mj-ea"/>
                  </a:rPr>
                  <a:t>재활용</a:t>
                </a:r>
                <a:r>
                  <a:rPr lang="en-US" altLang="ko-KR" sz="1400" dirty="0">
                    <a:latin typeface="+mj-ea"/>
                    <a:ea typeface="+mj-ea"/>
                  </a:rPr>
                  <a:t>”</a:t>
                </a:r>
                <a:endParaRPr lang="ko-KR" altLang="en-US" sz="1400" dirty="0">
                  <a:latin typeface="+mj-ea"/>
                  <a:ea typeface="+mj-ea"/>
                </a:endParaRPr>
              </a:p>
            </p:txBody>
          </p:sp>
          <p:sp>
            <p:nvSpPr>
              <p:cNvPr id="47" name="타원 46">
                <a:extLst>
                  <a:ext uri="{FF2B5EF4-FFF2-40B4-BE49-F238E27FC236}">
                    <a16:creationId xmlns:a16="http://schemas.microsoft.com/office/drawing/2014/main" id="{7CC2F43E-88F1-42D2-928C-82AD242DE027}"/>
                  </a:ext>
                </a:extLst>
              </p:cNvPr>
              <p:cNvSpPr/>
              <p:nvPr/>
            </p:nvSpPr>
            <p:spPr>
              <a:xfrm>
                <a:off x="1208790" y="1859170"/>
                <a:ext cx="66675" cy="66675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</p:grp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6EE3CA3B-4EF0-4944-A9F9-C7717DEFE797}"/>
                </a:ext>
              </a:extLst>
            </p:cNvPr>
            <p:cNvGrpSpPr/>
            <p:nvPr/>
          </p:nvGrpSpPr>
          <p:grpSpPr>
            <a:xfrm>
              <a:off x="3713851" y="3169916"/>
              <a:ext cx="2866513" cy="523220"/>
              <a:chOff x="3336119" y="1735254"/>
              <a:chExt cx="2866513" cy="523220"/>
            </a:xfrm>
          </p:grpSpPr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FC77918F-55C1-4416-B8BA-E88E32E7806D}"/>
                  </a:ext>
                </a:extLst>
              </p:cNvPr>
              <p:cNvSpPr txBox="1"/>
              <p:nvPr/>
            </p:nvSpPr>
            <p:spPr>
              <a:xfrm>
                <a:off x="3441644" y="1735254"/>
                <a:ext cx="276098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dirty="0">
                    <a:latin typeface="+mj-ea"/>
                    <a:ea typeface="+mj-ea"/>
                  </a:rPr>
                  <a:t>React Hooks(</a:t>
                </a:r>
                <a:r>
                  <a:rPr lang="en-US" altLang="ko-KR" sz="1400" dirty="0" err="1">
                    <a:latin typeface="+mj-ea"/>
                    <a:ea typeface="+mj-ea"/>
                  </a:rPr>
                  <a:t>useState</a:t>
                </a:r>
                <a:r>
                  <a:rPr lang="en-US" altLang="ko-KR" sz="1400" dirty="0">
                    <a:latin typeface="+mj-ea"/>
                    <a:ea typeface="+mj-ea"/>
                  </a:rPr>
                  <a:t>, </a:t>
                </a:r>
                <a:r>
                  <a:rPr lang="en-US" altLang="ko-KR" sz="1400" dirty="0" err="1">
                    <a:latin typeface="+mj-ea"/>
                    <a:ea typeface="+mj-ea"/>
                  </a:rPr>
                  <a:t>useEffect</a:t>
                </a:r>
                <a:r>
                  <a:rPr lang="en-US" altLang="ko-KR" sz="1400" dirty="0">
                    <a:latin typeface="+mj-ea"/>
                    <a:ea typeface="+mj-ea"/>
                  </a:rPr>
                  <a:t>)</a:t>
                </a:r>
              </a:p>
              <a:p>
                <a:pPr algn="ctr"/>
                <a:r>
                  <a:rPr lang="ko-KR" altLang="en-US" sz="1400" dirty="0">
                    <a:latin typeface="+mj-ea"/>
                    <a:ea typeface="+mj-ea"/>
                  </a:rPr>
                  <a:t>변경 데이터 추적관리</a:t>
                </a:r>
              </a:p>
            </p:txBody>
          </p:sp>
          <p:sp>
            <p:nvSpPr>
              <p:cNvPr id="45" name="타원 44">
                <a:extLst>
                  <a:ext uri="{FF2B5EF4-FFF2-40B4-BE49-F238E27FC236}">
                    <a16:creationId xmlns:a16="http://schemas.microsoft.com/office/drawing/2014/main" id="{CB878765-9517-4A79-AB42-C5431A1ABF38}"/>
                  </a:ext>
                </a:extLst>
              </p:cNvPr>
              <p:cNvSpPr/>
              <p:nvPr/>
            </p:nvSpPr>
            <p:spPr>
              <a:xfrm>
                <a:off x="3336119" y="1865234"/>
                <a:ext cx="66675" cy="66675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</p:grp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7C1AF73B-8EAA-4825-B97F-153F193B77E4}"/>
                </a:ext>
              </a:extLst>
            </p:cNvPr>
            <p:cNvGrpSpPr/>
            <p:nvPr/>
          </p:nvGrpSpPr>
          <p:grpSpPr>
            <a:xfrm>
              <a:off x="3786038" y="3683899"/>
              <a:ext cx="2794326" cy="307777"/>
              <a:chOff x="3408306" y="1735254"/>
              <a:chExt cx="2794326" cy="307777"/>
            </a:xfrm>
          </p:grpSpPr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6453B137-32D3-43AC-BFA2-5C2ECBDDD111}"/>
                  </a:ext>
                </a:extLst>
              </p:cNvPr>
              <p:cNvSpPr txBox="1"/>
              <p:nvPr/>
            </p:nvSpPr>
            <p:spPr>
              <a:xfrm>
                <a:off x="3441644" y="1735254"/>
                <a:ext cx="276098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400" dirty="0">
                    <a:latin typeface="+mj-ea"/>
                    <a:ea typeface="+mj-ea"/>
                  </a:rPr>
                  <a:t>계산 초기화</a:t>
                </a:r>
                <a:r>
                  <a:rPr lang="en-US" altLang="ko-KR" sz="1400" dirty="0">
                    <a:latin typeface="+mj-ea"/>
                    <a:ea typeface="+mj-ea"/>
                  </a:rPr>
                  <a:t> &amp; </a:t>
                </a:r>
                <a:r>
                  <a:rPr lang="ko-KR" altLang="en-US" sz="1400" dirty="0">
                    <a:latin typeface="+mj-ea"/>
                    <a:ea typeface="+mj-ea"/>
                  </a:rPr>
                  <a:t>저장 기능 구현</a:t>
                </a:r>
                <a:r>
                  <a:rPr lang="en-US" altLang="ko-KR" sz="1400" dirty="0">
                    <a:latin typeface="+mj-ea"/>
                    <a:ea typeface="+mj-ea"/>
                  </a:rPr>
                  <a:t> </a:t>
                </a:r>
                <a:endParaRPr lang="ko-KR" altLang="en-US" sz="1400" dirty="0">
                  <a:latin typeface="+mj-ea"/>
                  <a:ea typeface="+mj-ea"/>
                </a:endParaRPr>
              </a:p>
            </p:txBody>
          </p:sp>
          <p:sp>
            <p:nvSpPr>
              <p:cNvPr id="51" name="타원 50">
                <a:extLst>
                  <a:ext uri="{FF2B5EF4-FFF2-40B4-BE49-F238E27FC236}">
                    <a16:creationId xmlns:a16="http://schemas.microsoft.com/office/drawing/2014/main" id="{50F22C81-B9EA-493E-AD6C-9E90DC744ACE}"/>
                  </a:ext>
                </a:extLst>
              </p:cNvPr>
              <p:cNvSpPr/>
              <p:nvPr/>
            </p:nvSpPr>
            <p:spPr>
              <a:xfrm>
                <a:off x="3408306" y="1865234"/>
                <a:ext cx="66675" cy="66675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</p:grpSp>
      </p:grp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CA8775E8-82D2-48FF-9937-36156BC9D17F}"/>
              </a:ext>
            </a:extLst>
          </p:cNvPr>
          <p:cNvSpPr/>
          <p:nvPr/>
        </p:nvSpPr>
        <p:spPr>
          <a:xfrm>
            <a:off x="9604573" y="3565348"/>
            <a:ext cx="868312" cy="338554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A93F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Chart 5)</a:t>
            </a:r>
            <a:endParaRPr lang="ko-KR" altLang="en-US" sz="140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EF92ECA8-9245-46F0-B7CF-6197812EAE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3658" y="4055535"/>
            <a:ext cx="2202564" cy="1619152"/>
          </a:xfrm>
          <a:prstGeom prst="rect">
            <a:avLst/>
          </a:prstGeom>
          <a:ln>
            <a:solidFill>
              <a:srgbClr val="2A93FB"/>
            </a:solidFill>
          </a:ln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2306A642-F1D3-44A9-B4B6-97D044E301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9349" y="4055534"/>
            <a:ext cx="2202564" cy="1619152"/>
          </a:xfrm>
          <a:prstGeom prst="rect">
            <a:avLst/>
          </a:prstGeom>
          <a:ln>
            <a:solidFill>
              <a:srgbClr val="2A93FB"/>
            </a:solidFill>
          </a:ln>
        </p:spPr>
      </p:pic>
      <p:sp>
        <p:nvSpPr>
          <p:cNvPr id="67" name="화살표: 오른쪽 66">
            <a:extLst>
              <a:ext uri="{FF2B5EF4-FFF2-40B4-BE49-F238E27FC236}">
                <a16:creationId xmlns:a16="http://schemas.microsoft.com/office/drawing/2014/main" id="{C1B00B87-B74E-400C-A871-D6580A21D770}"/>
              </a:ext>
            </a:extLst>
          </p:cNvPr>
          <p:cNvSpPr/>
          <p:nvPr/>
        </p:nvSpPr>
        <p:spPr>
          <a:xfrm>
            <a:off x="5249213" y="4196149"/>
            <a:ext cx="171450" cy="1377950"/>
          </a:xfrm>
          <a:prstGeom prst="rightArrow">
            <a:avLst/>
          </a:prstGeom>
          <a:solidFill>
            <a:schemeClr val="bg1"/>
          </a:solidFill>
          <a:ln>
            <a:solidFill>
              <a:srgbClr val="2A93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293A36F8-D1BE-49DC-A4CE-2DE20D141F21}"/>
              </a:ext>
            </a:extLst>
          </p:cNvPr>
          <p:cNvGrpSpPr/>
          <p:nvPr/>
        </p:nvGrpSpPr>
        <p:grpSpPr>
          <a:xfrm>
            <a:off x="2803658" y="5748013"/>
            <a:ext cx="1633129" cy="307777"/>
            <a:chOff x="3277353" y="6458560"/>
            <a:chExt cx="1633129" cy="307777"/>
          </a:xfrm>
        </p:grpSpPr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FB8E5341-FC35-42C5-9BDA-E55E72384BE2}"/>
                </a:ext>
              </a:extLst>
            </p:cNvPr>
            <p:cNvSpPr txBox="1"/>
            <p:nvPr/>
          </p:nvSpPr>
          <p:spPr>
            <a:xfrm>
              <a:off x="3344028" y="6458560"/>
              <a:ext cx="15664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j-ea"/>
                  <a:ea typeface="+mj-ea"/>
                </a:rPr>
                <a:t>계산결과 저장 전</a:t>
              </a:r>
            </a:p>
          </p:txBody>
        </p:sp>
        <p:sp>
          <p:nvSpPr>
            <p:cNvPr id="69" name="타원 68">
              <a:extLst>
                <a:ext uri="{FF2B5EF4-FFF2-40B4-BE49-F238E27FC236}">
                  <a16:creationId xmlns:a16="http://schemas.microsoft.com/office/drawing/2014/main" id="{24950B84-8351-4BB2-B46B-91BC3F892DF0}"/>
                </a:ext>
              </a:extLst>
            </p:cNvPr>
            <p:cNvSpPr/>
            <p:nvPr/>
          </p:nvSpPr>
          <p:spPr>
            <a:xfrm>
              <a:off x="3277353" y="6579112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3CCDB7AB-62C2-4473-BAB0-9DFE4F9A8001}"/>
              </a:ext>
            </a:extLst>
          </p:cNvPr>
          <p:cNvGrpSpPr/>
          <p:nvPr/>
        </p:nvGrpSpPr>
        <p:grpSpPr>
          <a:xfrm>
            <a:off x="5599349" y="5748013"/>
            <a:ext cx="1633129" cy="307777"/>
            <a:chOff x="3277353" y="6458560"/>
            <a:chExt cx="1633129" cy="307777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72FDEACF-AF19-4DF0-B34B-8178E6DFB8C7}"/>
                </a:ext>
              </a:extLst>
            </p:cNvPr>
            <p:cNvSpPr txBox="1"/>
            <p:nvPr/>
          </p:nvSpPr>
          <p:spPr>
            <a:xfrm>
              <a:off x="3344028" y="6458560"/>
              <a:ext cx="15664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j-ea"/>
                  <a:ea typeface="+mj-ea"/>
                </a:rPr>
                <a:t>계산결과 저장 후</a:t>
              </a:r>
            </a:p>
          </p:txBody>
        </p:sp>
        <p:sp>
          <p:nvSpPr>
            <p:cNvPr id="73" name="타원 72">
              <a:extLst>
                <a:ext uri="{FF2B5EF4-FFF2-40B4-BE49-F238E27FC236}">
                  <a16:creationId xmlns:a16="http://schemas.microsoft.com/office/drawing/2014/main" id="{52BB342E-1EF6-4E8C-8902-CFA2F3210E6B}"/>
                </a:ext>
              </a:extLst>
            </p:cNvPr>
            <p:cNvSpPr/>
            <p:nvPr/>
          </p:nvSpPr>
          <p:spPr>
            <a:xfrm>
              <a:off x="3277353" y="6579112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9EE84A6D-9EE9-44C6-AA88-53C98195BC98}"/>
              </a:ext>
            </a:extLst>
          </p:cNvPr>
          <p:cNvSpPr txBox="1"/>
          <p:nvPr/>
        </p:nvSpPr>
        <p:spPr>
          <a:xfrm>
            <a:off x="88412" y="1295409"/>
            <a:ext cx="2044149" cy="26161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3-3. URL Mapping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ERD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상세</a:t>
            </a:r>
            <a:endParaRPr lang="en-US" altLang="ko-KR" sz="16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3-5.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sz="1600" b="1" dirty="0">
              <a:solidFill>
                <a:schemeClr val="accent6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17AB73A-6E3B-48C6-93C7-ACA34DFF5AE6}"/>
              </a:ext>
            </a:extLst>
          </p:cNvPr>
          <p:cNvSpPr txBox="1"/>
          <p:nvPr/>
        </p:nvSpPr>
        <p:spPr>
          <a:xfrm>
            <a:off x="311091" y="3707144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3-4-10. </a:t>
            </a:r>
            <a:r>
              <a:rPr lang="ko-KR" altLang="en-US" sz="1200" b="1" dirty="0"/>
              <a:t>탄소발자국 계산기</a:t>
            </a:r>
          </a:p>
        </p:txBody>
      </p:sp>
    </p:spTree>
    <p:extLst>
      <p:ext uri="{BB962C8B-B14F-4D97-AF65-F5344CB8AC3E}">
        <p14:creationId xmlns:p14="http://schemas.microsoft.com/office/powerpoint/2010/main" val="20113920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55771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탄소발자국 계산기</a:t>
            </a:r>
            <a:r>
              <a:rPr lang="en-US" altLang="ko-KR" sz="2800" b="1" dirty="0"/>
              <a:t>(</a:t>
            </a:r>
            <a:r>
              <a:rPr lang="ko-KR" altLang="en-US" sz="2800" b="1" dirty="0"/>
              <a:t>결과보기 </a:t>
            </a:r>
            <a:r>
              <a:rPr lang="en-US" altLang="ko-KR" sz="2800" b="1" dirty="0"/>
              <a:t>4/4)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그림 22">
            <a:extLst>
              <a:ext uri="{FF2B5EF4-FFF2-40B4-BE49-F238E27FC236}">
                <a16:creationId xmlns:a16="http://schemas.microsoft.com/office/drawing/2014/main" id="{BEC67A84-D05A-4EAA-AF23-A2294D4AAC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6971" y="657866"/>
            <a:ext cx="3240000" cy="5421850"/>
          </a:xfrm>
          <a:prstGeom prst="rect">
            <a:avLst/>
          </a:prstGeom>
          <a:ln w="28575">
            <a:solidFill>
              <a:srgbClr val="2A93FB"/>
            </a:solidFill>
          </a:ln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9B129B7F-3D95-4178-B426-0DE158B6DB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7442" y="2781689"/>
            <a:ext cx="3240000" cy="2812194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81AC9B99-FA12-4E1B-8A99-A8421DDCC156}"/>
              </a:ext>
            </a:extLst>
          </p:cNvPr>
          <p:cNvSpPr txBox="1"/>
          <p:nvPr/>
        </p:nvSpPr>
        <p:spPr>
          <a:xfrm>
            <a:off x="3407442" y="1568314"/>
            <a:ext cx="33620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latin typeface="+mj-ea"/>
                <a:ea typeface="+mj-ea"/>
              </a:rPr>
              <a:t>계산결과 </a:t>
            </a:r>
            <a:r>
              <a:rPr lang="en-US" altLang="ko-KR" sz="1600" b="1" dirty="0">
                <a:latin typeface="+mj-ea"/>
                <a:ea typeface="+mj-ea"/>
              </a:rPr>
              <a:t>IMG</a:t>
            </a:r>
            <a:r>
              <a:rPr lang="ko-KR" altLang="en-US" sz="1600" b="1" dirty="0">
                <a:latin typeface="+mj-ea"/>
                <a:ea typeface="+mj-ea"/>
              </a:rPr>
              <a:t> 저장 기능 제공</a:t>
            </a:r>
            <a:endParaRPr lang="en-US" altLang="ko-KR" sz="1600" b="1" dirty="0">
              <a:latin typeface="+mj-ea"/>
              <a:ea typeface="+mj-ea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6B1A517E-CB22-4EFD-8EAF-99746A72E286}"/>
              </a:ext>
            </a:extLst>
          </p:cNvPr>
          <p:cNvGrpSpPr/>
          <p:nvPr/>
        </p:nvGrpSpPr>
        <p:grpSpPr>
          <a:xfrm>
            <a:off x="3839586" y="1906868"/>
            <a:ext cx="2666746" cy="307777"/>
            <a:chOff x="3277353" y="6458560"/>
            <a:chExt cx="2666746" cy="307777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1326B644-D66D-4890-9A0E-44150973E66B}"/>
                </a:ext>
              </a:extLst>
            </p:cNvPr>
            <p:cNvSpPr txBox="1"/>
            <p:nvPr/>
          </p:nvSpPr>
          <p:spPr>
            <a:xfrm>
              <a:off x="3344028" y="6458560"/>
              <a:ext cx="26000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+mj-ea"/>
                  <a:ea typeface="+mj-ea"/>
                </a:rPr>
                <a:t>Html2canvas </a:t>
              </a:r>
              <a:r>
                <a:rPr lang="ko-KR" altLang="en-US" sz="1400" dirty="0">
                  <a:latin typeface="+mj-ea"/>
                  <a:ea typeface="+mj-ea"/>
                </a:rPr>
                <a:t>라이브러리 사용</a:t>
              </a:r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2FA63665-A8CE-48D4-A826-79019B45C81C}"/>
                </a:ext>
              </a:extLst>
            </p:cNvPr>
            <p:cNvSpPr/>
            <p:nvPr/>
          </p:nvSpPr>
          <p:spPr>
            <a:xfrm>
              <a:off x="3277353" y="6579112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5EF42373-45A0-4317-A208-0380992C04D9}"/>
              </a:ext>
            </a:extLst>
          </p:cNvPr>
          <p:cNvGrpSpPr/>
          <p:nvPr/>
        </p:nvGrpSpPr>
        <p:grpSpPr>
          <a:xfrm>
            <a:off x="3463651" y="5607045"/>
            <a:ext cx="2263430" cy="307777"/>
            <a:chOff x="3277353" y="6458560"/>
            <a:chExt cx="2263430" cy="307777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247BAE3-CD46-4A08-B09B-089B64456646}"/>
                </a:ext>
              </a:extLst>
            </p:cNvPr>
            <p:cNvSpPr txBox="1"/>
            <p:nvPr/>
          </p:nvSpPr>
          <p:spPr>
            <a:xfrm>
              <a:off x="3344028" y="6458560"/>
              <a:ext cx="21967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err="1">
                  <a:latin typeface="+mj-ea"/>
                  <a:ea typeface="+mj-ea"/>
                </a:rPr>
                <a:t>계산시</a:t>
              </a:r>
              <a:r>
                <a:rPr lang="ko-KR" altLang="en-US" sz="1400" dirty="0">
                  <a:latin typeface="+mj-ea"/>
                  <a:ea typeface="+mj-ea"/>
                </a:rPr>
                <a:t> </a:t>
              </a:r>
              <a:r>
                <a:rPr lang="en-US" altLang="ko-KR" sz="1400" dirty="0">
                  <a:latin typeface="+mj-ea"/>
                  <a:ea typeface="+mj-ea"/>
                </a:rPr>
                <a:t>Tap</a:t>
              </a:r>
              <a:r>
                <a:rPr lang="ko-KR" altLang="en-US" sz="1400" dirty="0">
                  <a:latin typeface="+mj-ea"/>
                  <a:ea typeface="+mj-ea"/>
                </a:rPr>
                <a:t>형식의 </a:t>
              </a:r>
              <a:r>
                <a:rPr lang="en-US" altLang="ko-KR" sz="1400" dirty="0">
                  <a:latin typeface="+mj-ea"/>
                  <a:ea typeface="+mj-ea"/>
                </a:rPr>
                <a:t>UI</a:t>
              </a:r>
              <a:r>
                <a:rPr lang="ko-KR" altLang="en-US" sz="1400" dirty="0">
                  <a:latin typeface="+mj-ea"/>
                  <a:ea typeface="+mj-ea"/>
                </a:rPr>
                <a:t>제공</a:t>
              </a:r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244EB4B5-FA40-4891-9C97-AE0060A6693C}"/>
                </a:ext>
              </a:extLst>
            </p:cNvPr>
            <p:cNvSpPr/>
            <p:nvPr/>
          </p:nvSpPr>
          <p:spPr>
            <a:xfrm>
              <a:off x="3277353" y="6579112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21CA3684-2ECE-4867-B20F-531D647E723D}"/>
              </a:ext>
            </a:extLst>
          </p:cNvPr>
          <p:cNvGrpSpPr/>
          <p:nvPr/>
        </p:nvGrpSpPr>
        <p:grpSpPr>
          <a:xfrm>
            <a:off x="8444121" y="6079716"/>
            <a:ext cx="2761644" cy="307777"/>
            <a:chOff x="3277353" y="6458560"/>
            <a:chExt cx="2761644" cy="307777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6681F4F6-D70A-42EA-BEED-ED392BF28BF8}"/>
                </a:ext>
              </a:extLst>
            </p:cNvPr>
            <p:cNvSpPr txBox="1"/>
            <p:nvPr/>
          </p:nvSpPr>
          <p:spPr>
            <a:xfrm>
              <a:off x="3344028" y="6458560"/>
              <a:ext cx="269496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+mj-ea"/>
                  <a:ea typeface="+mj-ea"/>
                </a:rPr>
                <a:t>IMG </a:t>
              </a:r>
              <a:r>
                <a:rPr lang="ko-KR" altLang="en-US" sz="1400" dirty="0">
                  <a:latin typeface="+mj-ea"/>
                  <a:ea typeface="+mj-ea"/>
                </a:rPr>
                <a:t>변환 전 구조 변경 후 저장</a:t>
              </a:r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D65D85B8-6FBD-4FB6-9E1E-E87A5E7315AC}"/>
                </a:ext>
              </a:extLst>
            </p:cNvPr>
            <p:cNvSpPr/>
            <p:nvPr/>
          </p:nvSpPr>
          <p:spPr>
            <a:xfrm>
              <a:off x="3277353" y="6579112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51" name="화살표: 오른쪽 50">
            <a:extLst>
              <a:ext uri="{FF2B5EF4-FFF2-40B4-BE49-F238E27FC236}">
                <a16:creationId xmlns:a16="http://schemas.microsoft.com/office/drawing/2014/main" id="{2283DEBA-1B82-4719-B715-5519F6934188}"/>
              </a:ext>
            </a:extLst>
          </p:cNvPr>
          <p:cNvSpPr/>
          <p:nvPr/>
        </p:nvSpPr>
        <p:spPr>
          <a:xfrm>
            <a:off x="7220795" y="2781689"/>
            <a:ext cx="592823" cy="2643204"/>
          </a:xfrm>
          <a:prstGeom prst="rightArrow">
            <a:avLst/>
          </a:prstGeom>
          <a:solidFill>
            <a:schemeClr val="bg1"/>
          </a:solidFill>
          <a:ln w="28575">
            <a:solidFill>
              <a:srgbClr val="2A93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826B8C3F-81EB-4994-953E-2DB84FD83931}"/>
              </a:ext>
            </a:extLst>
          </p:cNvPr>
          <p:cNvGrpSpPr/>
          <p:nvPr/>
        </p:nvGrpSpPr>
        <p:grpSpPr>
          <a:xfrm>
            <a:off x="3848795" y="2228488"/>
            <a:ext cx="1994447" cy="307777"/>
            <a:chOff x="3277353" y="6441626"/>
            <a:chExt cx="1994447" cy="307777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F07EF5EC-3351-466D-99E7-597E9EF90D6F}"/>
                </a:ext>
              </a:extLst>
            </p:cNvPr>
            <p:cNvSpPr txBox="1"/>
            <p:nvPr/>
          </p:nvSpPr>
          <p:spPr>
            <a:xfrm>
              <a:off x="3344028" y="6441626"/>
              <a:ext cx="192777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+mj-ea"/>
                </a:rPr>
                <a:t>Downloads </a:t>
              </a:r>
              <a:r>
                <a:rPr lang="ko-KR" altLang="en-US" sz="1400" dirty="0">
                  <a:latin typeface="+mj-ea"/>
                </a:rPr>
                <a:t>폴더 저장</a:t>
              </a:r>
            </a:p>
          </p:txBody>
        </p: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F9DC89CE-4E9A-4EC3-A94A-13ECB4EE8934}"/>
                </a:ext>
              </a:extLst>
            </p:cNvPr>
            <p:cNvSpPr/>
            <p:nvPr/>
          </p:nvSpPr>
          <p:spPr>
            <a:xfrm>
              <a:off x="3277353" y="6579112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9FC8FAD0-16B4-49CD-AF97-4A98AE689B04}"/>
              </a:ext>
            </a:extLst>
          </p:cNvPr>
          <p:cNvSpPr txBox="1"/>
          <p:nvPr/>
        </p:nvSpPr>
        <p:spPr>
          <a:xfrm>
            <a:off x="88412" y="1295409"/>
            <a:ext cx="2044149" cy="26161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3-3. URL Mapping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ERD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상세</a:t>
            </a:r>
            <a:endParaRPr lang="en-US" altLang="ko-KR" sz="16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3-5.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sz="1600" b="1" dirty="0">
              <a:solidFill>
                <a:schemeClr val="accent6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AD67928-237C-4E79-A716-CB8A99B8C9D4}"/>
              </a:ext>
            </a:extLst>
          </p:cNvPr>
          <p:cNvSpPr txBox="1"/>
          <p:nvPr/>
        </p:nvSpPr>
        <p:spPr>
          <a:xfrm>
            <a:off x="311091" y="3707144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3-4-10. </a:t>
            </a:r>
            <a:r>
              <a:rPr lang="ko-KR" altLang="en-US" sz="1200" b="1" dirty="0"/>
              <a:t>탄소발자국 계산기</a:t>
            </a:r>
          </a:p>
        </p:txBody>
      </p:sp>
      <p:sp>
        <p:nvSpPr>
          <p:cNvPr id="2" name="TextBox 1">
            <a:hlinkClick r:id="rId5" action="ppaction://hlinkfile"/>
            <a:extLst>
              <a:ext uri="{FF2B5EF4-FFF2-40B4-BE49-F238E27FC236}">
                <a16:creationId xmlns:a16="http://schemas.microsoft.com/office/drawing/2014/main" id="{78B5CB73-EDA1-4D56-9F46-7F33019748CC}"/>
              </a:ext>
            </a:extLst>
          </p:cNvPr>
          <p:cNvSpPr txBox="1"/>
          <p:nvPr/>
        </p:nvSpPr>
        <p:spPr>
          <a:xfrm>
            <a:off x="8510796" y="6314061"/>
            <a:ext cx="20585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2A93FB"/>
                </a:solidFill>
              </a:rPr>
              <a:t>Link</a:t>
            </a:r>
            <a:r>
              <a:rPr lang="ko-KR" altLang="en-US" sz="1400" dirty="0">
                <a:solidFill>
                  <a:srgbClr val="2A93FB"/>
                </a:solidFill>
              </a:rPr>
              <a:t> </a:t>
            </a:r>
            <a:r>
              <a:rPr lang="en-US" altLang="ko-KR" sz="1400" dirty="0">
                <a:solidFill>
                  <a:srgbClr val="2A93FB"/>
                </a:solidFill>
              </a:rPr>
              <a:t>: </a:t>
            </a:r>
            <a:r>
              <a:rPr lang="ko-KR" altLang="en-US" sz="1400" dirty="0">
                <a:solidFill>
                  <a:srgbClr val="2A93FB"/>
                </a:solidFill>
              </a:rPr>
              <a:t>저장 이미지 원본</a:t>
            </a:r>
          </a:p>
        </p:txBody>
      </p:sp>
    </p:spTree>
    <p:extLst>
      <p:ext uri="{BB962C8B-B14F-4D97-AF65-F5344CB8AC3E}">
        <p14:creationId xmlns:p14="http://schemas.microsoft.com/office/powerpoint/2010/main" val="17029173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AAD38BA3-AE2F-40F0-B92B-40A99992E74F}"/>
              </a:ext>
            </a:extLst>
          </p:cNvPr>
          <p:cNvGrpSpPr/>
          <p:nvPr/>
        </p:nvGrpSpPr>
        <p:grpSpPr>
          <a:xfrm>
            <a:off x="2316440" y="2321004"/>
            <a:ext cx="7473358" cy="2215991"/>
            <a:chOff x="1683324" y="2321002"/>
            <a:chExt cx="7473358" cy="221599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3BF87FC-9FFA-471F-A911-F1DE3270F70D}"/>
                </a:ext>
              </a:extLst>
            </p:cNvPr>
            <p:cNvSpPr txBox="1"/>
            <p:nvPr/>
          </p:nvSpPr>
          <p:spPr>
            <a:xfrm>
              <a:off x="1683324" y="2321002"/>
              <a:ext cx="1814920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38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04</a:t>
              </a:r>
              <a:endParaRPr lang="ko-KR" altLang="en-US" sz="13800" b="1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339C1A3-37BC-4F3D-A861-A379B8E89111}"/>
                </a:ext>
              </a:extLst>
            </p:cNvPr>
            <p:cNvCxnSpPr>
              <a:cxnSpLocks/>
            </p:cNvCxnSpPr>
            <p:nvPr/>
          </p:nvCxnSpPr>
          <p:spPr>
            <a:xfrm>
              <a:off x="3528701" y="2444750"/>
              <a:ext cx="0" cy="196850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A202084A-FF75-4019-ACA0-7D4510A0DD3F}"/>
                </a:ext>
              </a:extLst>
            </p:cNvPr>
            <p:cNvCxnSpPr>
              <a:cxnSpLocks/>
            </p:cNvCxnSpPr>
            <p:nvPr/>
          </p:nvCxnSpPr>
          <p:spPr>
            <a:xfrm>
              <a:off x="6626021" y="2444750"/>
              <a:ext cx="0" cy="1968500"/>
            </a:xfrm>
            <a:prstGeom prst="line">
              <a:avLst/>
            </a:prstGeom>
            <a:ln w="76200"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3E05598-75C0-4443-9C13-669B46829FB6}"/>
                </a:ext>
              </a:extLst>
            </p:cNvPr>
            <p:cNvSpPr txBox="1"/>
            <p:nvPr/>
          </p:nvSpPr>
          <p:spPr>
            <a:xfrm>
              <a:off x="3753922" y="3013500"/>
              <a:ext cx="264687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b="1" dirty="0">
                  <a:solidFill>
                    <a:schemeClr val="bg1"/>
                  </a:solidFill>
                </a:rPr>
                <a:t>진행프로세스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FB01D92-A3EA-41BD-8AF2-E1ECAD13B8B2}"/>
                </a:ext>
              </a:extLst>
            </p:cNvPr>
            <p:cNvSpPr txBox="1"/>
            <p:nvPr/>
          </p:nvSpPr>
          <p:spPr>
            <a:xfrm>
              <a:off x="6851243" y="3017102"/>
              <a:ext cx="230543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altLang="ko-KR" sz="2400" b="1" dirty="0">
                  <a:solidFill>
                    <a:schemeClr val="bg1"/>
                  </a:solidFill>
                </a:rPr>
                <a:t>4-1. </a:t>
              </a:r>
              <a:r>
                <a:rPr lang="ko-KR" altLang="en-US" sz="2400" b="1" dirty="0">
                  <a:solidFill>
                    <a:schemeClr val="bg1"/>
                  </a:solidFill>
                </a:rPr>
                <a:t>개발 일정</a:t>
              </a:r>
              <a:endParaRPr lang="en-US" altLang="ko-KR" sz="2400" b="1" dirty="0">
                <a:solidFill>
                  <a:schemeClr val="bg1"/>
                </a:solidFill>
              </a:endParaRPr>
            </a:p>
            <a:p>
              <a:r>
                <a:rPr lang="en-US" altLang="ko-KR" sz="2400" b="1" dirty="0">
                  <a:solidFill>
                    <a:schemeClr val="bg1"/>
                  </a:solidFill>
                </a:rPr>
                <a:t> 4-2. </a:t>
              </a:r>
              <a:r>
                <a:rPr lang="ko-KR" altLang="en-US" sz="2400" b="1" dirty="0">
                  <a:solidFill>
                    <a:schemeClr val="bg1"/>
                  </a:solidFill>
                </a:rPr>
                <a:t>마치며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097886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4B408D8-5200-4610-B1C0-E943B6860F3F}"/>
              </a:ext>
            </a:extLst>
          </p:cNvPr>
          <p:cNvCxnSpPr>
            <a:cxnSpLocks/>
            <a:stCxn id="2" idx="6"/>
            <a:endCxn id="17" idx="2"/>
          </p:cNvCxnSpPr>
          <p:nvPr/>
        </p:nvCxnSpPr>
        <p:spPr>
          <a:xfrm>
            <a:off x="3163653" y="3750003"/>
            <a:ext cx="7748767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9B77A476-15D1-4FC2-8829-27AF6AF7B17D}"/>
              </a:ext>
            </a:extLst>
          </p:cNvPr>
          <p:cNvCxnSpPr>
            <a:cxnSpLocks/>
          </p:cNvCxnSpPr>
          <p:nvPr/>
        </p:nvCxnSpPr>
        <p:spPr>
          <a:xfrm>
            <a:off x="2886947" y="3403827"/>
            <a:ext cx="1881801" cy="0"/>
          </a:xfrm>
          <a:prstGeom prst="line">
            <a:avLst/>
          </a:prstGeom>
          <a:ln w="28575">
            <a:solidFill>
              <a:schemeClr val="accent6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0BBE0B90-CFAF-41D6-8959-04F5F5C86F8C}"/>
              </a:ext>
            </a:extLst>
          </p:cNvPr>
          <p:cNvCxnSpPr>
            <a:cxnSpLocks/>
          </p:cNvCxnSpPr>
          <p:nvPr/>
        </p:nvCxnSpPr>
        <p:spPr>
          <a:xfrm>
            <a:off x="4768748" y="4630200"/>
            <a:ext cx="4538579" cy="0"/>
          </a:xfrm>
          <a:prstGeom prst="line">
            <a:avLst/>
          </a:prstGeom>
          <a:ln w="28575">
            <a:solidFill>
              <a:schemeClr val="accent6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04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진행프로세스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1861407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000" b="1" dirty="0">
                <a:solidFill>
                  <a:schemeClr val="accent6"/>
                </a:solidFill>
              </a:rPr>
              <a:t> </a:t>
            </a:r>
            <a:r>
              <a:rPr lang="en-US" altLang="ko-KR" sz="2000" b="1" dirty="0">
                <a:solidFill>
                  <a:schemeClr val="accent6"/>
                </a:solidFill>
              </a:rPr>
              <a:t>4-1. </a:t>
            </a:r>
            <a:r>
              <a:rPr lang="ko-KR" altLang="en-US" sz="2000" b="1" dirty="0">
                <a:solidFill>
                  <a:schemeClr val="accent6"/>
                </a:solidFill>
              </a:rPr>
              <a:t>개발일정</a:t>
            </a:r>
          </a:p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b="1" dirty="0">
                <a:solidFill>
                  <a:schemeClr val="bg1">
                    <a:lumMod val="65000"/>
                  </a:schemeClr>
                </a:solidFill>
              </a:rPr>
              <a:t>4-2. </a:t>
            </a:r>
            <a:r>
              <a:rPr lang="ko-KR" altLang="en-US" b="1" dirty="0">
                <a:solidFill>
                  <a:schemeClr val="bg1">
                    <a:lumMod val="65000"/>
                  </a:schemeClr>
                </a:solidFill>
              </a:rPr>
              <a:t>마치며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개발일정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3652AAFF-DFCC-4C19-ADDB-95E321656885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타원 1">
            <a:extLst>
              <a:ext uri="{FF2B5EF4-FFF2-40B4-BE49-F238E27FC236}">
                <a16:creationId xmlns:a16="http://schemas.microsoft.com/office/drawing/2014/main" id="{2D37D03B-977E-4208-87B5-E9520E8ACAC2}"/>
              </a:ext>
            </a:extLst>
          </p:cNvPr>
          <p:cNvSpPr/>
          <p:nvPr/>
        </p:nvSpPr>
        <p:spPr>
          <a:xfrm>
            <a:off x="2886947" y="3611650"/>
            <a:ext cx="276706" cy="276706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C5764A55-C4D1-4C1C-8034-A4CF5DBE4B35}"/>
              </a:ext>
            </a:extLst>
          </p:cNvPr>
          <p:cNvSpPr/>
          <p:nvPr/>
        </p:nvSpPr>
        <p:spPr>
          <a:xfrm>
            <a:off x="4492042" y="3611650"/>
            <a:ext cx="276706" cy="276706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EC1E53D1-0410-4C5B-ACB1-300AC7DEA1B1}"/>
              </a:ext>
            </a:extLst>
          </p:cNvPr>
          <p:cNvSpPr/>
          <p:nvPr/>
        </p:nvSpPr>
        <p:spPr>
          <a:xfrm>
            <a:off x="6097137" y="3611650"/>
            <a:ext cx="276706" cy="276706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C944B80C-D491-4DB2-AFE7-ED98A0815331}"/>
              </a:ext>
            </a:extLst>
          </p:cNvPr>
          <p:cNvSpPr/>
          <p:nvPr/>
        </p:nvSpPr>
        <p:spPr>
          <a:xfrm>
            <a:off x="7702232" y="3611650"/>
            <a:ext cx="276706" cy="276706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60A804A4-DE16-44A8-85C2-F968FBAD8355}"/>
              </a:ext>
            </a:extLst>
          </p:cNvPr>
          <p:cNvSpPr/>
          <p:nvPr/>
        </p:nvSpPr>
        <p:spPr>
          <a:xfrm>
            <a:off x="10912420" y="3611650"/>
            <a:ext cx="276706" cy="276706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1E05C4E-B487-48E1-96C5-84A12EE59830}"/>
              </a:ext>
            </a:extLst>
          </p:cNvPr>
          <p:cNvSpPr txBox="1"/>
          <p:nvPr/>
        </p:nvSpPr>
        <p:spPr>
          <a:xfrm>
            <a:off x="3297111" y="3265328"/>
            <a:ext cx="1063112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</a:rPr>
              <a:t>기획 및 설계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56BD253-6EBB-4549-9C3F-D3780A63F7FD}"/>
              </a:ext>
            </a:extLst>
          </p:cNvPr>
          <p:cNvSpPr txBox="1"/>
          <p:nvPr/>
        </p:nvSpPr>
        <p:spPr>
          <a:xfrm>
            <a:off x="6791816" y="4491701"/>
            <a:ext cx="492443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</a:rPr>
              <a:t>개발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D0C98C6-B769-41C0-96E2-DFF9B8F82EA0}"/>
              </a:ext>
            </a:extLst>
          </p:cNvPr>
          <p:cNvSpPr txBox="1"/>
          <p:nvPr/>
        </p:nvSpPr>
        <p:spPr>
          <a:xfrm>
            <a:off x="4135708" y="4020641"/>
            <a:ext cx="10310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chemeClr val="accent6">
                    <a:lumMod val="75000"/>
                  </a:schemeClr>
                </a:solidFill>
              </a:rPr>
              <a:t>2024-02-16</a:t>
            </a:r>
            <a:endParaRPr lang="ko-KR" altLang="en-US" sz="12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B10CF43-ED73-47C7-911D-2DBD3FA3B0A0}"/>
              </a:ext>
            </a:extLst>
          </p:cNvPr>
          <p:cNvSpPr txBox="1"/>
          <p:nvPr/>
        </p:nvSpPr>
        <p:spPr>
          <a:xfrm>
            <a:off x="7345898" y="4020640"/>
            <a:ext cx="10310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chemeClr val="accent6">
                    <a:lumMod val="75000"/>
                  </a:schemeClr>
                </a:solidFill>
              </a:rPr>
              <a:t>2024-03-11</a:t>
            </a:r>
            <a:endParaRPr lang="ko-KR" altLang="en-US" sz="12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D99E6202-9C1C-4233-8E9A-101B0D7DC9EE}"/>
              </a:ext>
            </a:extLst>
          </p:cNvPr>
          <p:cNvSpPr/>
          <p:nvPr/>
        </p:nvSpPr>
        <p:spPr>
          <a:xfrm>
            <a:off x="9307327" y="3611650"/>
            <a:ext cx="276706" cy="276706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2AF3487-2FD1-4B39-BC05-4737305258A7}"/>
              </a:ext>
            </a:extLst>
          </p:cNvPr>
          <p:cNvSpPr txBox="1"/>
          <p:nvPr/>
        </p:nvSpPr>
        <p:spPr>
          <a:xfrm>
            <a:off x="5428300" y="3228469"/>
            <a:ext cx="16097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</a:rPr>
              <a:t>1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</a:rPr>
              <a:t>차 프로토타입 리뷰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DEAC095-9E52-44F5-9931-3EA3C3B3A75D}"/>
              </a:ext>
            </a:extLst>
          </p:cNvPr>
          <p:cNvSpPr txBox="1"/>
          <p:nvPr/>
        </p:nvSpPr>
        <p:spPr>
          <a:xfrm>
            <a:off x="7266548" y="3228468"/>
            <a:ext cx="11480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>
                <a:solidFill>
                  <a:schemeClr val="accent6">
                    <a:lumMod val="75000"/>
                  </a:schemeClr>
                </a:solidFill>
              </a:rPr>
              <a:t>2</a:t>
            </a:r>
            <a:r>
              <a:rPr lang="ko-KR" altLang="en-US" sz="1200">
                <a:solidFill>
                  <a:schemeClr val="accent6">
                    <a:lumMod val="75000"/>
                  </a:schemeClr>
                </a:solidFill>
              </a:rPr>
              <a:t>차 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</a:rPr>
              <a:t>기능 리뷰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4E19FBB-5390-4D53-9174-4452D5A67F6A}"/>
              </a:ext>
            </a:extLst>
          </p:cNvPr>
          <p:cNvSpPr txBox="1"/>
          <p:nvPr/>
        </p:nvSpPr>
        <p:spPr>
          <a:xfrm>
            <a:off x="2530613" y="4020639"/>
            <a:ext cx="10310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chemeClr val="accent6">
                    <a:lumMod val="75000"/>
                  </a:schemeClr>
                </a:solidFill>
              </a:rPr>
              <a:t>2024-02-01</a:t>
            </a:r>
            <a:endParaRPr lang="ko-KR" altLang="en-US" sz="12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77F810B-1F4A-431D-B852-3D817420A10E}"/>
              </a:ext>
            </a:extLst>
          </p:cNvPr>
          <p:cNvSpPr txBox="1"/>
          <p:nvPr/>
        </p:nvSpPr>
        <p:spPr>
          <a:xfrm>
            <a:off x="8950993" y="4020640"/>
            <a:ext cx="10310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chemeClr val="accent6">
                    <a:lumMod val="75000"/>
                  </a:schemeClr>
                </a:solidFill>
              </a:rPr>
              <a:t>2024-03-15</a:t>
            </a:r>
            <a:endParaRPr lang="ko-KR" altLang="en-US" sz="12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44F5BFF-3897-4503-95C5-47561E0AE8DB}"/>
              </a:ext>
            </a:extLst>
          </p:cNvPr>
          <p:cNvSpPr txBox="1"/>
          <p:nvPr/>
        </p:nvSpPr>
        <p:spPr>
          <a:xfrm>
            <a:off x="5740803" y="4020640"/>
            <a:ext cx="10310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chemeClr val="accent6">
                    <a:lumMod val="75000"/>
                  </a:schemeClr>
                </a:solidFill>
              </a:rPr>
              <a:t>2024-03-08</a:t>
            </a:r>
            <a:endParaRPr lang="ko-KR" altLang="en-US" sz="12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0016175-A5EE-4C0D-AAF1-031EDDF5830E}"/>
              </a:ext>
            </a:extLst>
          </p:cNvPr>
          <p:cNvSpPr txBox="1"/>
          <p:nvPr/>
        </p:nvSpPr>
        <p:spPr>
          <a:xfrm>
            <a:off x="10804551" y="4020640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solidFill>
                  <a:schemeClr val="accent6">
                    <a:lumMod val="75000"/>
                  </a:schemeClr>
                </a:solidFill>
              </a:rPr>
              <a:t>미정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0AA73E7-030B-4DBA-9996-F2EFC000FCF5}"/>
              </a:ext>
            </a:extLst>
          </p:cNvPr>
          <p:cNvSpPr txBox="1"/>
          <p:nvPr/>
        </p:nvSpPr>
        <p:spPr>
          <a:xfrm>
            <a:off x="10804550" y="3228468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</a:rPr>
              <a:t>발표</a:t>
            </a:r>
          </a:p>
        </p:txBody>
      </p:sp>
    </p:spTree>
    <p:extLst>
      <p:ext uri="{BB962C8B-B14F-4D97-AF65-F5344CB8AC3E}">
        <p14:creationId xmlns:p14="http://schemas.microsoft.com/office/powerpoint/2010/main" val="110672862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04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진행프로세스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1694695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b="1" dirty="0">
                <a:solidFill>
                  <a:schemeClr val="bg1">
                    <a:lumMod val="65000"/>
                  </a:schemeClr>
                </a:solidFill>
              </a:rPr>
              <a:t>4-1. </a:t>
            </a:r>
            <a:r>
              <a:rPr lang="ko-KR" altLang="en-US" b="1" dirty="0">
                <a:solidFill>
                  <a:schemeClr val="bg1">
                    <a:lumMod val="65000"/>
                  </a:schemeClr>
                </a:solidFill>
              </a:rPr>
              <a:t>개발일정</a:t>
            </a:r>
          </a:p>
          <a:p>
            <a:pPr>
              <a:lnSpc>
                <a:spcPct val="200000"/>
              </a:lnSpc>
            </a:pPr>
            <a:r>
              <a:rPr lang="ko-KR" altLang="en-US" sz="2000" b="1" dirty="0">
                <a:solidFill>
                  <a:schemeClr val="accent6"/>
                </a:solidFill>
              </a:rPr>
              <a:t> </a:t>
            </a:r>
            <a:r>
              <a:rPr lang="en-US" altLang="ko-KR" sz="2000" b="1" dirty="0">
                <a:solidFill>
                  <a:schemeClr val="accent6"/>
                </a:solidFill>
              </a:rPr>
              <a:t>4-2. </a:t>
            </a:r>
            <a:r>
              <a:rPr lang="ko-KR" altLang="en-US" sz="2000" b="1" dirty="0">
                <a:solidFill>
                  <a:schemeClr val="accent6"/>
                </a:solidFill>
              </a:rPr>
              <a:t>마치며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마치며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3652AAFF-DFCC-4C19-ADDB-95E321656885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8838203C-69B5-4A9E-9A8F-B0D09E74F267}"/>
              </a:ext>
            </a:extLst>
          </p:cNvPr>
          <p:cNvSpPr txBox="1"/>
          <p:nvPr/>
        </p:nvSpPr>
        <p:spPr>
          <a:xfrm>
            <a:off x="5981700" y="3429000"/>
            <a:ext cx="20585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감사합니다</a:t>
            </a:r>
            <a:r>
              <a:rPr lang="en-US" altLang="ko-KR" sz="2800" b="1" dirty="0"/>
              <a:t>.</a:t>
            </a:r>
            <a:endParaRPr lang="ko-KR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7569164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01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프로젝트개요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1694695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1-1.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개발동기</a:t>
            </a:r>
            <a:endParaRPr lang="en-US" altLang="ko-KR" sz="16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1-2. </a:t>
            </a:r>
            <a:r>
              <a:rPr lang="ko-KR" altLang="en-US" b="1" dirty="0">
                <a:solidFill>
                  <a:schemeClr val="accent6"/>
                </a:solidFill>
              </a:rPr>
              <a:t>기획의도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F5777ED1-9601-42AE-ABCA-660B780C48A8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기획의도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5DC6EF-2073-9BE6-B0DD-7FEF0D3EB1E6}"/>
              </a:ext>
            </a:extLst>
          </p:cNvPr>
          <p:cNvSpPr txBox="1"/>
          <p:nvPr/>
        </p:nvSpPr>
        <p:spPr>
          <a:xfrm>
            <a:off x="3294487" y="5450075"/>
            <a:ext cx="3050835" cy="462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i="0" dirty="0">
                <a:solidFill>
                  <a:schemeClr val="accent6"/>
                </a:solidFill>
                <a:effectLst/>
                <a:latin typeface="Söhne"/>
              </a:rPr>
              <a:t>개인</a:t>
            </a:r>
            <a:r>
              <a:rPr lang="en-US" altLang="ko-KR" b="1" i="0" dirty="0">
                <a:solidFill>
                  <a:schemeClr val="accent6"/>
                </a:solidFill>
                <a:effectLst/>
                <a:latin typeface="Söhne"/>
              </a:rPr>
              <a:t>, </a:t>
            </a:r>
            <a:r>
              <a:rPr lang="ko-KR" altLang="en-US" b="1" i="0" dirty="0">
                <a:solidFill>
                  <a:schemeClr val="accent6"/>
                </a:solidFill>
                <a:effectLst/>
                <a:latin typeface="Söhne"/>
              </a:rPr>
              <a:t>기업</a:t>
            </a:r>
            <a:r>
              <a:rPr lang="en-US" altLang="ko-KR" b="1" i="0" dirty="0">
                <a:solidFill>
                  <a:schemeClr val="accent6"/>
                </a:solidFill>
                <a:effectLst/>
                <a:latin typeface="Söhne"/>
              </a:rPr>
              <a:t>, </a:t>
            </a:r>
            <a:r>
              <a:rPr lang="ko-KR" altLang="en-US" b="1" i="0" dirty="0">
                <a:solidFill>
                  <a:schemeClr val="accent6"/>
                </a:solidFill>
                <a:effectLst/>
                <a:latin typeface="Söhne"/>
              </a:rPr>
              <a:t>단체 사용자 대상</a:t>
            </a:r>
            <a:endParaRPr lang="en-US" altLang="ko-KR" b="1" i="0" dirty="0">
              <a:solidFill>
                <a:schemeClr val="accent6"/>
              </a:solidFill>
              <a:effectLst/>
              <a:latin typeface="Söhne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EB4719BC-D195-D2D6-E38F-E22D79452F97}"/>
              </a:ext>
            </a:extLst>
          </p:cNvPr>
          <p:cNvGrpSpPr/>
          <p:nvPr/>
        </p:nvGrpSpPr>
        <p:grpSpPr>
          <a:xfrm>
            <a:off x="2942142" y="1800602"/>
            <a:ext cx="3755523" cy="3229889"/>
            <a:chOff x="2817553" y="2112822"/>
            <a:chExt cx="3866387" cy="3347360"/>
          </a:xfrm>
        </p:grpSpPr>
        <p:pic>
          <p:nvPicPr>
            <p:cNvPr id="21" name="그림 20" descr="로고, 그래픽, 클립아트, 상징이(가) 표시된 사진&#10;&#10;자동 생성된 설명">
              <a:extLst>
                <a:ext uri="{FF2B5EF4-FFF2-40B4-BE49-F238E27FC236}">
                  <a16:creationId xmlns:a16="http://schemas.microsoft.com/office/drawing/2014/main" id="{41F7E13D-3D67-3473-4BFC-FC7E9D9526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51802" y="2112822"/>
              <a:ext cx="1597889" cy="1847101"/>
            </a:xfrm>
            <a:prstGeom prst="rect">
              <a:avLst/>
            </a:prstGeom>
          </p:spPr>
        </p:pic>
        <p:pic>
          <p:nvPicPr>
            <p:cNvPr id="17" name="그림 16" descr="로고, 그래픽, 폰트, 상징이(가) 표시된 사진&#10;&#10;자동 생성된 설명">
              <a:extLst>
                <a:ext uri="{FF2B5EF4-FFF2-40B4-BE49-F238E27FC236}">
                  <a16:creationId xmlns:a16="http://schemas.microsoft.com/office/drawing/2014/main" id="{15A4E38C-8814-C071-4623-6BA2BCADE5E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17553" y="3542722"/>
              <a:ext cx="1597883" cy="1917460"/>
            </a:xfrm>
            <a:prstGeom prst="rect">
              <a:avLst/>
            </a:prstGeom>
          </p:spPr>
        </p:pic>
        <p:pic>
          <p:nvPicPr>
            <p:cNvPr id="19" name="그림 18" descr="그래픽, 로고, 클립아트, 원이(가) 표시된 사진&#10;&#10;자동 생성된 설명">
              <a:extLst>
                <a:ext uri="{FF2B5EF4-FFF2-40B4-BE49-F238E27FC236}">
                  <a16:creationId xmlns:a16="http://schemas.microsoft.com/office/drawing/2014/main" id="{9C114317-BE6D-9D36-014A-0DAC3C09C97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98460" y="3622262"/>
              <a:ext cx="1585480" cy="1789120"/>
            </a:xfrm>
            <a:prstGeom prst="rect">
              <a:avLst/>
            </a:prstGeom>
          </p:spPr>
        </p:pic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4BC56819-D309-2522-8D73-2692B3A6A0BC}"/>
              </a:ext>
            </a:extLst>
          </p:cNvPr>
          <p:cNvSpPr txBox="1"/>
          <p:nvPr/>
        </p:nvSpPr>
        <p:spPr>
          <a:xfrm>
            <a:off x="7829678" y="5519138"/>
            <a:ext cx="3265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i="0" dirty="0">
                <a:solidFill>
                  <a:schemeClr val="accent6"/>
                </a:solidFill>
                <a:effectLst/>
                <a:latin typeface="Söhne"/>
              </a:rPr>
              <a:t>캠페인 </a:t>
            </a:r>
            <a:r>
              <a:rPr lang="ko-KR" altLang="en-US" b="1" dirty="0">
                <a:solidFill>
                  <a:schemeClr val="accent6"/>
                </a:solidFill>
                <a:latin typeface="Söhne"/>
              </a:rPr>
              <a:t>게</a:t>
            </a:r>
            <a:r>
              <a:rPr lang="ko-KR" altLang="en-US" b="1" i="0" dirty="0">
                <a:solidFill>
                  <a:schemeClr val="accent6"/>
                </a:solidFill>
                <a:effectLst/>
                <a:latin typeface="Söhne"/>
              </a:rPr>
              <a:t>시판 </a:t>
            </a:r>
            <a:r>
              <a:rPr lang="en-US" altLang="ko-KR" b="1" i="0" dirty="0">
                <a:solidFill>
                  <a:schemeClr val="accent6"/>
                </a:solidFill>
                <a:effectLst/>
                <a:latin typeface="Söhne"/>
              </a:rPr>
              <a:t>/</a:t>
            </a:r>
            <a:r>
              <a:rPr lang="ko-KR" altLang="en-US" b="1" i="0" dirty="0">
                <a:solidFill>
                  <a:schemeClr val="accent6"/>
                </a:solidFill>
                <a:effectLst/>
                <a:latin typeface="Söhne"/>
              </a:rPr>
              <a:t> 데이터 시각화</a:t>
            </a:r>
            <a:endParaRPr lang="en-US" altLang="ko-KR" b="1" i="0" dirty="0">
              <a:solidFill>
                <a:schemeClr val="accent6"/>
              </a:solidFill>
              <a:effectLst/>
              <a:latin typeface="Söhne"/>
            </a:endParaRPr>
          </a:p>
        </p:txBody>
      </p:sp>
      <p:pic>
        <p:nvPicPr>
          <p:cNvPr id="2" name="그림 1" descr="텍스트, 스크린샷, 폰트, 다채로움이(가) 표시된 사진&#10;&#10;자동 생성된 설명">
            <a:extLst>
              <a:ext uri="{FF2B5EF4-FFF2-40B4-BE49-F238E27FC236}">
                <a16:creationId xmlns:a16="http://schemas.microsoft.com/office/drawing/2014/main" id="{5A341429-0868-F46E-3DD7-E33784C0165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0360" y="3648516"/>
            <a:ext cx="4651466" cy="1714176"/>
          </a:xfrm>
          <a:prstGeom prst="rect">
            <a:avLst/>
          </a:prstGeom>
        </p:spPr>
      </p:pic>
      <p:pic>
        <p:nvPicPr>
          <p:cNvPr id="8" name="그림 7" descr="텍스트, 스크린샷, 웹 페이지, 웹사이트이(가) 표시된 사진&#10;&#10;자동 생성된 설명">
            <a:extLst>
              <a:ext uri="{FF2B5EF4-FFF2-40B4-BE49-F238E27FC236}">
                <a16:creationId xmlns:a16="http://schemas.microsoft.com/office/drawing/2014/main" id="{27A4CFA1-1DC9-1C9B-1DBF-0A1C227B722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80" t="17440" r="9180" b="55952"/>
          <a:stretch/>
        </p:blipFill>
        <p:spPr>
          <a:xfrm>
            <a:off x="7330360" y="1295409"/>
            <a:ext cx="4651466" cy="2288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580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AAD38BA3-AE2F-40F0-B92B-40A99992E74F}"/>
              </a:ext>
            </a:extLst>
          </p:cNvPr>
          <p:cNvGrpSpPr/>
          <p:nvPr/>
        </p:nvGrpSpPr>
        <p:grpSpPr>
          <a:xfrm>
            <a:off x="2328463" y="2321004"/>
            <a:ext cx="7461335" cy="2215991"/>
            <a:chOff x="1695347" y="2321002"/>
            <a:chExt cx="7461335" cy="221599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3BF87FC-9FFA-471F-A911-F1DE3270F70D}"/>
                </a:ext>
              </a:extLst>
            </p:cNvPr>
            <p:cNvSpPr txBox="1"/>
            <p:nvPr/>
          </p:nvSpPr>
          <p:spPr>
            <a:xfrm>
              <a:off x="1695347" y="2321002"/>
              <a:ext cx="1790875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38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02</a:t>
              </a:r>
              <a:endParaRPr lang="ko-KR" altLang="en-US" sz="13800" b="1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339C1A3-37BC-4F3D-A861-A379B8E89111}"/>
                </a:ext>
              </a:extLst>
            </p:cNvPr>
            <p:cNvCxnSpPr>
              <a:cxnSpLocks/>
            </p:cNvCxnSpPr>
            <p:nvPr/>
          </p:nvCxnSpPr>
          <p:spPr>
            <a:xfrm>
              <a:off x="3528701" y="2444750"/>
              <a:ext cx="0" cy="196850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A202084A-FF75-4019-ACA0-7D4510A0DD3F}"/>
                </a:ext>
              </a:extLst>
            </p:cNvPr>
            <p:cNvCxnSpPr>
              <a:cxnSpLocks/>
            </p:cNvCxnSpPr>
            <p:nvPr/>
          </p:nvCxnSpPr>
          <p:spPr>
            <a:xfrm>
              <a:off x="6626021" y="2444750"/>
              <a:ext cx="0" cy="1968500"/>
            </a:xfrm>
            <a:prstGeom prst="line">
              <a:avLst/>
            </a:prstGeom>
            <a:ln w="76200"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3E05598-75C0-4443-9C13-669B46829FB6}"/>
                </a:ext>
              </a:extLst>
            </p:cNvPr>
            <p:cNvSpPr txBox="1"/>
            <p:nvPr/>
          </p:nvSpPr>
          <p:spPr>
            <a:xfrm>
              <a:off x="3753922" y="3013500"/>
              <a:ext cx="264687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b="1" dirty="0">
                  <a:solidFill>
                    <a:schemeClr val="bg1"/>
                  </a:solidFill>
                </a:rPr>
                <a:t>프로젝트소개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FB01D92-A3EA-41BD-8AF2-E1ECAD13B8B2}"/>
                </a:ext>
              </a:extLst>
            </p:cNvPr>
            <p:cNvSpPr txBox="1"/>
            <p:nvPr/>
          </p:nvSpPr>
          <p:spPr>
            <a:xfrm>
              <a:off x="6851243" y="3013498"/>
              <a:ext cx="230543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altLang="ko-KR" sz="2400" b="1" dirty="0">
                  <a:solidFill>
                    <a:schemeClr val="bg1"/>
                  </a:solidFill>
                </a:rPr>
                <a:t>2-1. </a:t>
              </a:r>
              <a:r>
                <a:rPr lang="ko-KR" altLang="en-US" sz="2400" b="1" dirty="0">
                  <a:solidFill>
                    <a:schemeClr val="bg1"/>
                  </a:solidFill>
                </a:rPr>
                <a:t>팀원 소개</a:t>
              </a:r>
              <a:endParaRPr lang="en-US" altLang="ko-KR" sz="2400" b="1" dirty="0">
                <a:solidFill>
                  <a:schemeClr val="bg1"/>
                </a:solidFill>
              </a:endParaRPr>
            </a:p>
            <a:p>
              <a:r>
                <a:rPr lang="en-US" altLang="ko-KR" sz="2400" b="1" dirty="0">
                  <a:solidFill>
                    <a:schemeClr val="bg1"/>
                  </a:solidFill>
                </a:rPr>
                <a:t> 2-2. </a:t>
              </a:r>
              <a:r>
                <a:rPr lang="ko-KR" altLang="en-US" sz="2400" b="1" dirty="0">
                  <a:solidFill>
                    <a:schemeClr val="bg1"/>
                  </a:solidFill>
                </a:rPr>
                <a:t>기술 스택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324629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25">
            <a:extLst>
              <a:ext uri="{FF2B5EF4-FFF2-40B4-BE49-F238E27FC236}">
                <a16:creationId xmlns:a16="http://schemas.microsoft.com/office/drawing/2014/main" id="{DD49A172-9E5E-449D-AF45-6F6952A9F003}"/>
              </a:ext>
            </a:extLst>
          </p:cNvPr>
          <p:cNvGrpSpPr/>
          <p:nvPr/>
        </p:nvGrpSpPr>
        <p:grpSpPr>
          <a:xfrm>
            <a:off x="6106044" y="2095010"/>
            <a:ext cx="2077000" cy="3947670"/>
            <a:chOff x="6106044" y="2095010"/>
            <a:chExt cx="2077000" cy="3947670"/>
          </a:xfrm>
        </p:grpSpPr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0E2F7D48-BB6E-4DFD-8E7C-5171F05B1E7F}"/>
                </a:ext>
              </a:extLst>
            </p:cNvPr>
            <p:cNvSpPr/>
            <p:nvPr/>
          </p:nvSpPr>
          <p:spPr>
            <a:xfrm>
              <a:off x="6106044" y="2095010"/>
              <a:ext cx="2077000" cy="3540359"/>
            </a:xfrm>
            <a:prstGeom prst="roundRect">
              <a:avLst/>
            </a:prstGeom>
            <a:solidFill>
              <a:srgbClr val="0070C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BB8D3EDF-7892-4AFD-9395-85D997472343}"/>
                </a:ext>
              </a:extLst>
            </p:cNvPr>
            <p:cNvCxnSpPr/>
            <p:nvPr/>
          </p:nvCxnSpPr>
          <p:spPr>
            <a:xfrm>
              <a:off x="6443789" y="3812435"/>
              <a:ext cx="134815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1A72643-C21B-4742-99CF-087408887D7B}"/>
                </a:ext>
              </a:extLst>
            </p:cNvPr>
            <p:cNvSpPr txBox="1"/>
            <p:nvPr/>
          </p:nvSpPr>
          <p:spPr>
            <a:xfrm>
              <a:off x="6464225" y="3942601"/>
              <a:ext cx="13596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>
                  <a:solidFill>
                    <a:schemeClr val="bg1"/>
                  </a:solidFill>
                </a:rPr>
                <a:t>상호형</a:t>
              </a:r>
              <a:r>
                <a:rPr lang="en-US" altLang="ko-KR" b="1" dirty="0">
                  <a:solidFill>
                    <a:schemeClr val="bg1"/>
                  </a:solidFill>
                </a:rPr>
                <a:t>.Dev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BB903DA8-5558-4924-84A3-DDA73CF18416}"/>
                </a:ext>
              </a:extLst>
            </p:cNvPr>
            <p:cNvSpPr/>
            <p:nvPr/>
          </p:nvSpPr>
          <p:spPr>
            <a:xfrm>
              <a:off x="6443789" y="2295673"/>
              <a:ext cx="1348154" cy="134815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C4CC67D-46B0-4C08-BA05-92977822DEF3}"/>
                </a:ext>
              </a:extLst>
            </p:cNvPr>
            <p:cNvSpPr txBox="1"/>
            <p:nvPr/>
          </p:nvSpPr>
          <p:spPr>
            <a:xfrm>
              <a:off x="6250757" y="4411467"/>
              <a:ext cx="1734218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100" dirty="0">
                  <a:solidFill>
                    <a:schemeClr val="bg1"/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DB</a:t>
              </a:r>
              <a:r>
                <a:rPr lang="ko-KR" altLang="en-US" sz="1100" dirty="0">
                  <a:solidFill>
                    <a:schemeClr val="bg1"/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설계 및 구현</a:t>
              </a:r>
              <a:endParaRPr lang="en-US" altLang="ko-KR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100" dirty="0">
                  <a:solidFill>
                    <a:schemeClr val="bg1"/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개발</a:t>
              </a:r>
              <a:r>
                <a:rPr lang="en-US" altLang="ko-KR" sz="1100" dirty="0">
                  <a:solidFill>
                    <a:schemeClr val="bg1"/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DB</a:t>
              </a:r>
              <a:r>
                <a:rPr lang="ko-KR" altLang="en-US" sz="1100" dirty="0">
                  <a:solidFill>
                    <a:schemeClr val="bg1"/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서버 운영</a:t>
              </a:r>
              <a:br>
                <a:rPr lang="en-US" altLang="ko-KR" sz="1100" dirty="0">
                  <a:solidFill>
                    <a:schemeClr val="bg1"/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</a:br>
              <a:r>
                <a:rPr lang="ko-KR" altLang="en-US" sz="1100" dirty="0">
                  <a:solidFill>
                    <a:schemeClr val="bg1"/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탄소계산기 기능구현</a:t>
              </a:r>
              <a:endParaRPr lang="en-US" altLang="ko-KR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100" dirty="0">
                  <a:solidFill>
                    <a:schemeClr val="bg1"/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데이터 시각화</a:t>
              </a:r>
              <a:endParaRPr lang="en-US" altLang="ko-KR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endParaRPr>
            </a:p>
          </p:txBody>
        </p:sp>
        <p:pic>
          <p:nvPicPr>
            <p:cNvPr id="11" name="그림 10" descr="상징, 원, 사각형, 패턴이(가) 표시된 사진&#10;&#10;자동 생성된 설명">
              <a:extLst>
                <a:ext uri="{FF2B5EF4-FFF2-40B4-BE49-F238E27FC236}">
                  <a16:creationId xmlns:a16="http://schemas.microsoft.com/office/drawing/2014/main" id="{8EF95C30-1232-9A6D-6A6D-D62E8DAFCA1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95172" y="2348427"/>
              <a:ext cx="1245388" cy="1155143"/>
            </a:xfrm>
            <a:prstGeom prst="rect">
              <a:avLst/>
            </a:prstGeom>
          </p:spPr>
        </p:pic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DBD93305-89DA-4757-B636-573F59E25552}"/>
                </a:ext>
              </a:extLst>
            </p:cNvPr>
            <p:cNvGrpSpPr/>
            <p:nvPr/>
          </p:nvGrpSpPr>
          <p:grpSpPr>
            <a:xfrm>
              <a:off x="6519239" y="5734903"/>
              <a:ext cx="1197253" cy="307777"/>
              <a:chOff x="1522374" y="1735254"/>
              <a:chExt cx="1197253" cy="307777"/>
            </a:xfrm>
          </p:grpSpPr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5389E6A5-4C44-44AD-8A85-890CA79B15A1}"/>
                  </a:ext>
                </a:extLst>
              </p:cNvPr>
              <p:cNvSpPr txBox="1"/>
              <p:nvPr/>
            </p:nvSpPr>
            <p:spPr>
              <a:xfrm>
                <a:off x="1574762" y="1735254"/>
                <a:ext cx="114486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b="1" dirty="0">
                    <a:solidFill>
                      <a:srgbClr val="0070C0"/>
                    </a:solidFill>
                    <a:latin typeface="+mj-ea"/>
                    <a:ea typeface="+mj-ea"/>
                  </a:rPr>
                  <a:t>탄소 계산기</a:t>
                </a:r>
              </a:p>
            </p:txBody>
          </p:sp>
          <p:sp>
            <p:nvSpPr>
              <p:cNvPr id="35" name="타원 34">
                <a:extLst>
                  <a:ext uri="{FF2B5EF4-FFF2-40B4-BE49-F238E27FC236}">
                    <a16:creationId xmlns:a16="http://schemas.microsoft.com/office/drawing/2014/main" id="{DDB16315-1AF9-4E8B-9879-F451A4A4AF64}"/>
                  </a:ext>
                </a:extLst>
              </p:cNvPr>
              <p:cNvSpPr/>
              <p:nvPr/>
            </p:nvSpPr>
            <p:spPr>
              <a:xfrm>
                <a:off x="1522374" y="1852534"/>
                <a:ext cx="66675" cy="66675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b="1" dirty="0">
                  <a:solidFill>
                    <a:srgbClr val="0070C0"/>
                  </a:solidFill>
                </a:endParaRPr>
              </a:p>
            </p:txBody>
          </p:sp>
        </p:grp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6A12D583-4BC8-4D10-9B4B-5853EA1ECFA3}"/>
              </a:ext>
            </a:extLst>
          </p:cNvPr>
          <p:cNvGrpSpPr/>
          <p:nvPr/>
        </p:nvGrpSpPr>
        <p:grpSpPr>
          <a:xfrm>
            <a:off x="9015194" y="2095012"/>
            <a:ext cx="2077000" cy="3947670"/>
            <a:chOff x="9015194" y="2095012"/>
            <a:chExt cx="2077000" cy="3947670"/>
          </a:xfrm>
        </p:grpSpPr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67E0591E-D14F-472E-B4A0-7DC7FB638BED}"/>
                </a:ext>
              </a:extLst>
            </p:cNvPr>
            <p:cNvSpPr/>
            <p:nvPr/>
          </p:nvSpPr>
          <p:spPr>
            <a:xfrm>
              <a:off x="9015194" y="2095012"/>
              <a:ext cx="2077000" cy="3540359"/>
            </a:xfrm>
            <a:prstGeom prst="roundRect">
              <a:avLst/>
            </a:prstGeom>
            <a:solidFill>
              <a:srgbClr val="00549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A54E3B7B-A1BA-4D03-AA24-6F6D90EBC227}"/>
                </a:ext>
              </a:extLst>
            </p:cNvPr>
            <p:cNvCxnSpPr/>
            <p:nvPr/>
          </p:nvCxnSpPr>
          <p:spPr>
            <a:xfrm>
              <a:off x="9379617" y="3865191"/>
              <a:ext cx="134815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B180A538-A9C8-49EB-8841-77D57CFBFB37}"/>
                </a:ext>
              </a:extLst>
            </p:cNvPr>
            <p:cNvSpPr/>
            <p:nvPr/>
          </p:nvSpPr>
          <p:spPr>
            <a:xfrm>
              <a:off x="9379617" y="2348429"/>
              <a:ext cx="1348154" cy="134815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F1AD272-5EE6-4481-8AF8-F5E1187033E2}"/>
                </a:ext>
              </a:extLst>
            </p:cNvPr>
            <p:cNvSpPr txBox="1"/>
            <p:nvPr/>
          </p:nvSpPr>
          <p:spPr>
            <a:xfrm>
              <a:off x="9373860" y="4009293"/>
              <a:ext cx="13596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>
                  <a:solidFill>
                    <a:schemeClr val="bg1"/>
                  </a:solidFill>
                </a:rPr>
                <a:t>김민호</a:t>
              </a:r>
              <a:r>
                <a:rPr lang="en-US" altLang="ko-KR" b="1" dirty="0">
                  <a:solidFill>
                    <a:schemeClr val="bg1"/>
                  </a:solidFill>
                </a:rPr>
                <a:t>.Dev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0BA5959-7ECE-4BF7-B7E4-B8421FD43628}"/>
                </a:ext>
              </a:extLst>
            </p:cNvPr>
            <p:cNvSpPr txBox="1"/>
            <p:nvPr/>
          </p:nvSpPr>
          <p:spPr>
            <a:xfrm>
              <a:off x="9134588" y="4408910"/>
              <a:ext cx="1838212" cy="5674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100" dirty="0">
                  <a:solidFill>
                    <a:schemeClr val="bg1"/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로그인</a:t>
              </a:r>
              <a:r>
                <a:rPr lang="en-US" altLang="ko-KR" sz="1100" dirty="0">
                  <a:solidFill>
                    <a:schemeClr val="bg1"/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/</a:t>
              </a:r>
              <a:r>
                <a:rPr lang="ko-KR" altLang="en-US" sz="1100" dirty="0">
                  <a:solidFill>
                    <a:schemeClr val="bg1"/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회원가입 기능구현</a:t>
              </a:r>
              <a:endParaRPr lang="en-US" altLang="ko-KR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100" dirty="0">
                  <a:solidFill>
                    <a:schemeClr val="bg1"/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DB</a:t>
              </a:r>
              <a:r>
                <a:rPr lang="ko-KR" altLang="en-US" sz="1100" dirty="0">
                  <a:solidFill>
                    <a:schemeClr val="bg1"/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설계 및 구현</a:t>
              </a:r>
              <a:endParaRPr lang="en-US" altLang="ko-KR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endParaRPr>
            </a:p>
          </p:txBody>
        </p:sp>
        <p:pic>
          <p:nvPicPr>
            <p:cNvPr id="19" name="그림 18" descr="원, 상징, 그래픽, 디자인이(가) 표시된 사진&#10;&#10;자동 생성된 설명">
              <a:extLst>
                <a:ext uri="{FF2B5EF4-FFF2-40B4-BE49-F238E27FC236}">
                  <a16:creationId xmlns:a16="http://schemas.microsoft.com/office/drawing/2014/main" id="{B0E1E575-8180-49E4-EBE0-03CD461B6E5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79617" y="2365282"/>
              <a:ext cx="1348154" cy="1335314"/>
            </a:xfrm>
            <a:prstGeom prst="rect">
              <a:avLst/>
            </a:prstGeom>
          </p:spPr>
        </p:pic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01C106CD-2612-4583-9FFF-3DF9D08059EE}"/>
                </a:ext>
              </a:extLst>
            </p:cNvPr>
            <p:cNvGrpSpPr/>
            <p:nvPr/>
          </p:nvGrpSpPr>
          <p:grpSpPr>
            <a:xfrm>
              <a:off x="9267516" y="5734905"/>
              <a:ext cx="1572356" cy="307777"/>
              <a:chOff x="1522374" y="1735254"/>
              <a:chExt cx="1572356" cy="307777"/>
            </a:xfrm>
          </p:grpSpPr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AC659F5-A681-41E8-A5ED-DD53EDB17C7E}"/>
                  </a:ext>
                </a:extLst>
              </p:cNvPr>
              <p:cNvSpPr txBox="1"/>
              <p:nvPr/>
            </p:nvSpPr>
            <p:spPr>
              <a:xfrm>
                <a:off x="1574762" y="1735254"/>
                <a:ext cx="151996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b="1" dirty="0">
                    <a:solidFill>
                      <a:srgbClr val="005490"/>
                    </a:solidFill>
                    <a:latin typeface="+mj-ea"/>
                    <a:ea typeface="+mj-ea"/>
                  </a:rPr>
                  <a:t>로그인</a:t>
                </a:r>
                <a:r>
                  <a:rPr lang="en-US" altLang="ko-KR" sz="1400" b="1" dirty="0">
                    <a:solidFill>
                      <a:srgbClr val="005490"/>
                    </a:solidFill>
                    <a:latin typeface="+mj-ea"/>
                    <a:ea typeface="+mj-ea"/>
                  </a:rPr>
                  <a:t>/</a:t>
                </a:r>
                <a:r>
                  <a:rPr lang="ko-KR" altLang="en-US" sz="1400" b="1" dirty="0">
                    <a:solidFill>
                      <a:srgbClr val="005490"/>
                    </a:solidFill>
                    <a:latin typeface="+mj-ea"/>
                    <a:ea typeface="+mj-ea"/>
                  </a:rPr>
                  <a:t>회원가입</a:t>
                </a:r>
              </a:p>
            </p:txBody>
          </p:sp>
          <p:sp>
            <p:nvSpPr>
              <p:cNvPr id="44" name="타원 43">
                <a:extLst>
                  <a:ext uri="{FF2B5EF4-FFF2-40B4-BE49-F238E27FC236}">
                    <a16:creationId xmlns:a16="http://schemas.microsoft.com/office/drawing/2014/main" id="{BFB05EBA-189F-4398-B16D-166CA99BA676}"/>
                  </a:ext>
                </a:extLst>
              </p:cNvPr>
              <p:cNvSpPr/>
              <p:nvPr/>
            </p:nvSpPr>
            <p:spPr>
              <a:xfrm>
                <a:off x="1522374" y="1852534"/>
                <a:ext cx="66675" cy="66675"/>
              </a:xfrm>
              <a:prstGeom prst="ellipse">
                <a:avLst/>
              </a:prstGeom>
              <a:solidFill>
                <a:srgbClr val="00549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b="1" dirty="0">
                  <a:solidFill>
                    <a:srgbClr val="005490"/>
                  </a:solidFill>
                </a:endParaRPr>
              </a:p>
            </p:txBody>
          </p:sp>
        </p:grp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02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프로젝트소개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1694695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2-1. </a:t>
            </a:r>
            <a:r>
              <a:rPr lang="ko-KR" altLang="en-US" b="1" dirty="0">
                <a:solidFill>
                  <a:schemeClr val="accent6"/>
                </a:solidFill>
              </a:rPr>
              <a:t>팀원소개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2-2. </a:t>
            </a:r>
            <a:r>
              <a:rPr lang="ko-KR" altLang="en-US" sz="1600" b="1" dirty="0" err="1">
                <a:solidFill>
                  <a:schemeClr val="bg1">
                    <a:lumMod val="65000"/>
                  </a:schemeClr>
                </a:solidFill>
              </a:rPr>
              <a:t>기술스택</a:t>
            </a:r>
            <a:endParaRPr lang="ko-KR" altLang="en-US" sz="1600" b="1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팀원소개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C3B8E547-4304-40F2-848A-9CF57264BC01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31DA8C5D-E676-4FF1-BFEA-A4969A22E1AF}"/>
              </a:ext>
            </a:extLst>
          </p:cNvPr>
          <p:cNvSpPr/>
          <p:nvPr/>
        </p:nvSpPr>
        <p:spPr>
          <a:xfrm>
            <a:off x="3211380" y="2095011"/>
            <a:ext cx="2077000" cy="3540359"/>
          </a:xfrm>
          <a:prstGeom prst="roundRect">
            <a:avLst/>
          </a:prstGeom>
          <a:solidFill>
            <a:srgbClr val="2A93F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0E605687-1C87-4AE7-840E-FECF9578A86D}"/>
              </a:ext>
            </a:extLst>
          </p:cNvPr>
          <p:cNvCxnSpPr/>
          <p:nvPr/>
        </p:nvCxnSpPr>
        <p:spPr>
          <a:xfrm>
            <a:off x="3575803" y="3865190"/>
            <a:ext cx="1348154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타원 23">
            <a:extLst>
              <a:ext uri="{FF2B5EF4-FFF2-40B4-BE49-F238E27FC236}">
                <a16:creationId xmlns:a16="http://schemas.microsoft.com/office/drawing/2014/main" id="{08F54960-29C6-4CBF-ACEF-F5467FB52074}"/>
              </a:ext>
            </a:extLst>
          </p:cNvPr>
          <p:cNvSpPr/>
          <p:nvPr/>
        </p:nvSpPr>
        <p:spPr>
          <a:xfrm>
            <a:off x="3575803" y="2348428"/>
            <a:ext cx="1348154" cy="1348152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DC4C44A-F6B4-4AE6-BCFF-EFE302008CC6}"/>
              </a:ext>
            </a:extLst>
          </p:cNvPr>
          <p:cNvSpPr txBox="1"/>
          <p:nvPr/>
        </p:nvSpPr>
        <p:spPr>
          <a:xfrm>
            <a:off x="3570046" y="4014295"/>
            <a:ext cx="1359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김지수</a:t>
            </a:r>
            <a:r>
              <a:rPr lang="en-US" altLang="ko-KR" b="1" dirty="0">
                <a:solidFill>
                  <a:schemeClr val="bg1"/>
                </a:solidFill>
              </a:rPr>
              <a:t>.Dev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8270EE9-560D-444A-9BF2-D6EA087546CA}"/>
              </a:ext>
            </a:extLst>
          </p:cNvPr>
          <p:cNvSpPr txBox="1"/>
          <p:nvPr/>
        </p:nvSpPr>
        <p:spPr>
          <a:xfrm>
            <a:off x="3335878" y="4396232"/>
            <a:ext cx="188982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프로젝트 총괄</a:t>
            </a:r>
            <a:endParaRPr lang="en-US" altLang="ko-KR" sz="1100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Front-end</a:t>
            </a:r>
            <a:r>
              <a:rPr lang="ko-KR" altLang="en-US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전반 </a:t>
            </a:r>
            <a:r>
              <a:rPr lang="en-US" altLang="ko-KR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UI/UX </a:t>
            </a:r>
            <a:r>
              <a:rPr lang="ko-KR" altLang="en-US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설계</a:t>
            </a:r>
            <a:endParaRPr lang="en-US" altLang="ko-KR" sz="1100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캠페인 게시판</a:t>
            </a:r>
            <a:r>
              <a:rPr lang="en-US" altLang="ko-KR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(C.R.U.D)</a:t>
            </a: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DB</a:t>
            </a:r>
            <a:r>
              <a:rPr lang="ko-KR" altLang="en-US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설계 및 구현</a:t>
            </a:r>
            <a:endParaRPr lang="en-US" altLang="ko-KR" sz="1100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pic>
        <p:nvPicPr>
          <p:cNvPr id="21" name="그림 20" descr="상징, 원, 다채로움, 라일락이(가) 표시된 사진&#10;&#10;자동 생성된 설명">
            <a:extLst>
              <a:ext uri="{FF2B5EF4-FFF2-40B4-BE49-F238E27FC236}">
                <a16:creationId xmlns:a16="http://schemas.microsoft.com/office/drawing/2014/main" id="{EDADE16C-51A6-A2D9-F9AA-DF05A0BC6D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5803" y="2335821"/>
            <a:ext cx="1348154" cy="1348154"/>
          </a:xfrm>
          <a:prstGeom prst="rect">
            <a:avLst/>
          </a:prstGeom>
        </p:spPr>
      </p:pic>
      <p:grpSp>
        <p:nvGrpSpPr>
          <p:cNvPr id="39" name="그룹 38">
            <a:extLst>
              <a:ext uri="{FF2B5EF4-FFF2-40B4-BE49-F238E27FC236}">
                <a16:creationId xmlns:a16="http://schemas.microsoft.com/office/drawing/2014/main" id="{09419F9B-5F7B-40BC-A11B-18AD1A22872D}"/>
              </a:ext>
            </a:extLst>
          </p:cNvPr>
          <p:cNvGrpSpPr/>
          <p:nvPr/>
        </p:nvGrpSpPr>
        <p:grpSpPr>
          <a:xfrm>
            <a:off x="3592394" y="5698295"/>
            <a:ext cx="1376790" cy="307777"/>
            <a:chOff x="1522374" y="1735254"/>
            <a:chExt cx="1376790" cy="307777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FFBF475A-C99F-41A9-8831-8A2DEFD658E2}"/>
                </a:ext>
              </a:extLst>
            </p:cNvPr>
            <p:cNvSpPr txBox="1"/>
            <p:nvPr/>
          </p:nvSpPr>
          <p:spPr>
            <a:xfrm>
              <a:off x="1574762" y="1735254"/>
              <a:ext cx="132440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1" dirty="0">
                  <a:solidFill>
                    <a:srgbClr val="2A93FB"/>
                  </a:solidFill>
                  <a:latin typeface="+mj-ea"/>
                  <a:ea typeface="+mj-ea"/>
                </a:rPr>
                <a:t>캠페인 게시판</a:t>
              </a:r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5E4EFF13-EE26-4BFF-AB8E-D2CED56CF5BC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rgbClr val="2A93F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solidFill>
                  <a:srgbClr val="2A93FB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9879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25">
            <a:extLst>
              <a:ext uri="{FF2B5EF4-FFF2-40B4-BE49-F238E27FC236}">
                <a16:creationId xmlns:a16="http://schemas.microsoft.com/office/drawing/2014/main" id="{DD49A172-9E5E-449D-AF45-6F6952A9F003}"/>
              </a:ext>
            </a:extLst>
          </p:cNvPr>
          <p:cNvGrpSpPr/>
          <p:nvPr/>
        </p:nvGrpSpPr>
        <p:grpSpPr>
          <a:xfrm>
            <a:off x="6106044" y="2095010"/>
            <a:ext cx="2077000" cy="3947670"/>
            <a:chOff x="6106044" y="2095010"/>
            <a:chExt cx="2077000" cy="3947670"/>
          </a:xfrm>
        </p:grpSpPr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0E2F7D48-BB6E-4DFD-8E7C-5171F05B1E7F}"/>
                </a:ext>
              </a:extLst>
            </p:cNvPr>
            <p:cNvSpPr/>
            <p:nvPr/>
          </p:nvSpPr>
          <p:spPr>
            <a:xfrm>
              <a:off x="6106044" y="2095010"/>
              <a:ext cx="2077000" cy="3540359"/>
            </a:xfrm>
            <a:prstGeom prst="roundRect">
              <a:avLst/>
            </a:prstGeom>
            <a:solidFill>
              <a:srgbClr val="0070C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BB8D3EDF-7892-4AFD-9395-85D997472343}"/>
                </a:ext>
              </a:extLst>
            </p:cNvPr>
            <p:cNvCxnSpPr/>
            <p:nvPr/>
          </p:nvCxnSpPr>
          <p:spPr>
            <a:xfrm>
              <a:off x="6443789" y="3812435"/>
              <a:ext cx="134815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1A72643-C21B-4742-99CF-087408887D7B}"/>
                </a:ext>
              </a:extLst>
            </p:cNvPr>
            <p:cNvSpPr txBox="1"/>
            <p:nvPr/>
          </p:nvSpPr>
          <p:spPr>
            <a:xfrm>
              <a:off x="6464225" y="3942601"/>
              <a:ext cx="13596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>
                  <a:solidFill>
                    <a:schemeClr val="bg1"/>
                  </a:solidFill>
                </a:rPr>
                <a:t>상호형</a:t>
              </a:r>
              <a:r>
                <a:rPr lang="en-US" altLang="ko-KR" b="1" dirty="0">
                  <a:solidFill>
                    <a:schemeClr val="bg1"/>
                  </a:solidFill>
                </a:rPr>
                <a:t>.Dev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BB903DA8-5558-4924-84A3-DDA73CF18416}"/>
                </a:ext>
              </a:extLst>
            </p:cNvPr>
            <p:cNvSpPr/>
            <p:nvPr/>
          </p:nvSpPr>
          <p:spPr>
            <a:xfrm>
              <a:off x="6443789" y="2295673"/>
              <a:ext cx="1348154" cy="134815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C4CC67D-46B0-4C08-BA05-92977822DEF3}"/>
                </a:ext>
              </a:extLst>
            </p:cNvPr>
            <p:cNvSpPr txBox="1"/>
            <p:nvPr/>
          </p:nvSpPr>
          <p:spPr>
            <a:xfrm>
              <a:off x="6250757" y="4411467"/>
              <a:ext cx="1734218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100" dirty="0">
                  <a:solidFill>
                    <a:schemeClr val="bg1"/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DB</a:t>
              </a:r>
              <a:r>
                <a:rPr lang="ko-KR" altLang="en-US" sz="1100" dirty="0">
                  <a:solidFill>
                    <a:schemeClr val="bg1"/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설계 및 구현</a:t>
              </a:r>
              <a:endParaRPr lang="en-US" altLang="ko-KR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100" dirty="0">
                  <a:solidFill>
                    <a:schemeClr val="bg1"/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개발</a:t>
              </a:r>
              <a:r>
                <a:rPr lang="en-US" altLang="ko-KR" sz="1100" dirty="0">
                  <a:solidFill>
                    <a:schemeClr val="bg1"/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DB</a:t>
              </a:r>
              <a:r>
                <a:rPr lang="ko-KR" altLang="en-US" sz="1100" dirty="0">
                  <a:solidFill>
                    <a:schemeClr val="bg1"/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서버 운영</a:t>
              </a:r>
              <a:br>
                <a:rPr lang="en-US" altLang="ko-KR" sz="1100" dirty="0">
                  <a:solidFill>
                    <a:schemeClr val="bg1"/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</a:br>
              <a:r>
                <a:rPr lang="ko-KR" altLang="en-US" sz="1100" dirty="0">
                  <a:solidFill>
                    <a:schemeClr val="bg1"/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탄소계산기 기능구현</a:t>
              </a:r>
              <a:endParaRPr lang="en-US" altLang="ko-KR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100" dirty="0">
                  <a:solidFill>
                    <a:schemeClr val="bg1"/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데이터 시각화</a:t>
              </a:r>
              <a:endParaRPr lang="en-US" altLang="ko-KR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endParaRPr>
            </a:p>
          </p:txBody>
        </p:sp>
        <p:pic>
          <p:nvPicPr>
            <p:cNvPr id="11" name="그림 10" descr="상징, 원, 사각형, 패턴이(가) 표시된 사진&#10;&#10;자동 생성된 설명">
              <a:extLst>
                <a:ext uri="{FF2B5EF4-FFF2-40B4-BE49-F238E27FC236}">
                  <a16:creationId xmlns:a16="http://schemas.microsoft.com/office/drawing/2014/main" id="{8EF95C30-1232-9A6D-6A6D-D62E8DAFCA1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95172" y="2348427"/>
              <a:ext cx="1245388" cy="1155143"/>
            </a:xfrm>
            <a:prstGeom prst="rect">
              <a:avLst/>
            </a:prstGeom>
          </p:spPr>
        </p:pic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DBD93305-89DA-4757-B636-573F59E25552}"/>
                </a:ext>
              </a:extLst>
            </p:cNvPr>
            <p:cNvGrpSpPr/>
            <p:nvPr/>
          </p:nvGrpSpPr>
          <p:grpSpPr>
            <a:xfrm>
              <a:off x="6519239" y="5734903"/>
              <a:ext cx="1197253" cy="307777"/>
              <a:chOff x="1522374" y="1735254"/>
              <a:chExt cx="1197253" cy="307777"/>
            </a:xfrm>
          </p:grpSpPr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5389E6A5-4C44-44AD-8A85-890CA79B15A1}"/>
                  </a:ext>
                </a:extLst>
              </p:cNvPr>
              <p:cNvSpPr txBox="1"/>
              <p:nvPr/>
            </p:nvSpPr>
            <p:spPr>
              <a:xfrm>
                <a:off x="1574762" y="1735254"/>
                <a:ext cx="114486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b="1" dirty="0">
                    <a:solidFill>
                      <a:srgbClr val="0070C0"/>
                    </a:solidFill>
                    <a:latin typeface="+mj-ea"/>
                    <a:ea typeface="+mj-ea"/>
                  </a:rPr>
                  <a:t>탄소 계산기</a:t>
                </a:r>
              </a:p>
            </p:txBody>
          </p:sp>
          <p:sp>
            <p:nvSpPr>
              <p:cNvPr id="35" name="타원 34">
                <a:extLst>
                  <a:ext uri="{FF2B5EF4-FFF2-40B4-BE49-F238E27FC236}">
                    <a16:creationId xmlns:a16="http://schemas.microsoft.com/office/drawing/2014/main" id="{DDB16315-1AF9-4E8B-9879-F451A4A4AF64}"/>
                  </a:ext>
                </a:extLst>
              </p:cNvPr>
              <p:cNvSpPr/>
              <p:nvPr/>
            </p:nvSpPr>
            <p:spPr>
              <a:xfrm>
                <a:off x="1522374" y="1852534"/>
                <a:ext cx="66675" cy="66675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b="1" dirty="0">
                  <a:solidFill>
                    <a:srgbClr val="0070C0"/>
                  </a:solidFill>
                </a:endParaRPr>
              </a:p>
            </p:txBody>
          </p:sp>
        </p:grp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6A12D583-4BC8-4D10-9B4B-5853EA1ECFA3}"/>
              </a:ext>
            </a:extLst>
          </p:cNvPr>
          <p:cNvGrpSpPr/>
          <p:nvPr/>
        </p:nvGrpSpPr>
        <p:grpSpPr>
          <a:xfrm>
            <a:off x="9015194" y="2095012"/>
            <a:ext cx="2077000" cy="3947670"/>
            <a:chOff x="9015194" y="2095012"/>
            <a:chExt cx="2077000" cy="3947670"/>
          </a:xfrm>
        </p:grpSpPr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67E0591E-D14F-472E-B4A0-7DC7FB638BED}"/>
                </a:ext>
              </a:extLst>
            </p:cNvPr>
            <p:cNvSpPr/>
            <p:nvPr/>
          </p:nvSpPr>
          <p:spPr>
            <a:xfrm>
              <a:off x="9015194" y="2095012"/>
              <a:ext cx="2077000" cy="3540359"/>
            </a:xfrm>
            <a:prstGeom prst="roundRect">
              <a:avLst/>
            </a:prstGeom>
            <a:solidFill>
              <a:srgbClr val="00549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A54E3B7B-A1BA-4D03-AA24-6F6D90EBC227}"/>
                </a:ext>
              </a:extLst>
            </p:cNvPr>
            <p:cNvCxnSpPr/>
            <p:nvPr/>
          </p:nvCxnSpPr>
          <p:spPr>
            <a:xfrm>
              <a:off x="9379617" y="3865191"/>
              <a:ext cx="134815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B180A538-A9C8-49EB-8841-77D57CFBFB37}"/>
                </a:ext>
              </a:extLst>
            </p:cNvPr>
            <p:cNvSpPr/>
            <p:nvPr/>
          </p:nvSpPr>
          <p:spPr>
            <a:xfrm>
              <a:off x="9379617" y="2348429"/>
              <a:ext cx="1348154" cy="134815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F1AD272-5EE6-4481-8AF8-F5E1187033E2}"/>
                </a:ext>
              </a:extLst>
            </p:cNvPr>
            <p:cNvSpPr txBox="1"/>
            <p:nvPr/>
          </p:nvSpPr>
          <p:spPr>
            <a:xfrm>
              <a:off x="9373860" y="4009293"/>
              <a:ext cx="13596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>
                  <a:solidFill>
                    <a:schemeClr val="bg1"/>
                  </a:solidFill>
                </a:rPr>
                <a:t>김민호</a:t>
              </a:r>
              <a:r>
                <a:rPr lang="en-US" altLang="ko-KR" b="1" dirty="0">
                  <a:solidFill>
                    <a:schemeClr val="bg1"/>
                  </a:solidFill>
                </a:rPr>
                <a:t>.Dev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0BA5959-7ECE-4BF7-B7E4-B8421FD43628}"/>
                </a:ext>
              </a:extLst>
            </p:cNvPr>
            <p:cNvSpPr txBox="1"/>
            <p:nvPr/>
          </p:nvSpPr>
          <p:spPr>
            <a:xfrm>
              <a:off x="9134588" y="4408910"/>
              <a:ext cx="1838212" cy="5674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100" dirty="0">
                  <a:solidFill>
                    <a:schemeClr val="bg1"/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로그인</a:t>
              </a:r>
              <a:r>
                <a:rPr lang="en-US" altLang="ko-KR" sz="1100" dirty="0">
                  <a:solidFill>
                    <a:schemeClr val="bg1"/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/</a:t>
              </a:r>
              <a:r>
                <a:rPr lang="ko-KR" altLang="en-US" sz="1100" dirty="0">
                  <a:solidFill>
                    <a:schemeClr val="bg1"/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회원가입 기능구현</a:t>
              </a:r>
              <a:endParaRPr lang="en-US" altLang="ko-KR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100" dirty="0">
                  <a:solidFill>
                    <a:schemeClr val="bg1"/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DB</a:t>
              </a:r>
              <a:r>
                <a:rPr lang="ko-KR" altLang="en-US" sz="1100" dirty="0">
                  <a:solidFill>
                    <a:schemeClr val="bg1"/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설계 및 구현</a:t>
              </a:r>
              <a:endParaRPr lang="en-US" altLang="ko-KR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endParaRPr>
            </a:p>
          </p:txBody>
        </p:sp>
        <p:pic>
          <p:nvPicPr>
            <p:cNvPr id="19" name="그림 18" descr="원, 상징, 그래픽, 디자인이(가) 표시된 사진&#10;&#10;자동 생성된 설명">
              <a:extLst>
                <a:ext uri="{FF2B5EF4-FFF2-40B4-BE49-F238E27FC236}">
                  <a16:creationId xmlns:a16="http://schemas.microsoft.com/office/drawing/2014/main" id="{B0E1E575-8180-49E4-EBE0-03CD461B6E5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79617" y="2365282"/>
              <a:ext cx="1348154" cy="1335314"/>
            </a:xfrm>
            <a:prstGeom prst="rect">
              <a:avLst/>
            </a:prstGeom>
          </p:spPr>
        </p:pic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01C106CD-2612-4583-9FFF-3DF9D08059EE}"/>
                </a:ext>
              </a:extLst>
            </p:cNvPr>
            <p:cNvGrpSpPr/>
            <p:nvPr/>
          </p:nvGrpSpPr>
          <p:grpSpPr>
            <a:xfrm>
              <a:off x="9267516" y="5734905"/>
              <a:ext cx="1572356" cy="307777"/>
              <a:chOff x="1522374" y="1735254"/>
              <a:chExt cx="1572356" cy="307777"/>
            </a:xfrm>
          </p:grpSpPr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AC659F5-A681-41E8-A5ED-DD53EDB17C7E}"/>
                  </a:ext>
                </a:extLst>
              </p:cNvPr>
              <p:cNvSpPr txBox="1"/>
              <p:nvPr/>
            </p:nvSpPr>
            <p:spPr>
              <a:xfrm>
                <a:off x="1574762" y="1735254"/>
                <a:ext cx="151996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b="1" dirty="0">
                    <a:solidFill>
                      <a:srgbClr val="005490"/>
                    </a:solidFill>
                    <a:latin typeface="+mj-ea"/>
                    <a:ea typeface="+mj-ea"/>
                  </a:rPr>
                  <a:t>로그인</a:t>
                </a:r>
                <a:r>
                  <a:rPr lang="en-US" altLang="ko-KR" sz="1400" b="1" dirty="0">
                    <a:solidFill>
                      <a:srgbClr val="005490"/>
                    </a:solidFill>
                    <a:latin typeface="+mj-ea"/>
                    <a:ea typeface="+mj-ea"/>
                  </a:rPr>
                  <a:t>/</a:t>
                </a:r>
                <a:r>
                  <a:rPr lang="ko-KR" altLang="en-US" sz="1400" b="1" dirty="0">
                    <a:solidFill>
                      <a:srgbClr val="005490"/>
                    </a:solidFill>
                    <a:latin typeface="+mj-ea"/>
                    <a:ea typeface="+mj-ea"/>
                  </a:rPr>
                  <a:t>회원가입</a:t>
                </a:r>
              </a:p>
            </p:txBody>
          </p:sp>
          <p:sp>
            <p:nvSpPr>
              <p:cNvPr id="44" name="타원 43">
                <a:extLst>
                  <a:ext uri="{FF2B5EF4-FFF2-40B4-BE49-F238E27FC236}">
                    <a16:creationId xmlns:a16="http://schemas.microsoft.com/office/drawing/2014/main" id="{BFB05EBA-189F-4398-B16D-166CA99BA676}"/>
                  </a:ext>
                </a:extLst>
              </p:cNvPr>
              <p:cNvSpPr/>
              <p:nvPr/>
            </p:nvSpPr>
            <p:spPr>
              <a:xfrm>
                <a:off x="1522374" y="1852534"/>
                <a:ext cx="66675" cy="66675"/>
              </a:xfrm>
              <a:prstGeom prst="ellipse">
                <a:avLst/>
              </a:prstGeom>
              <a:solidFill>
                <a:srgbClr val="00549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b="1" dirty="0">
                  <a:solidFill>
                    <a:srgbClr val="005490"/>
                  </a:solidFill>
                </a:endParaRPr>
              </a:p>
            </p:txBody>
          </p:sp>
        </p:grp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02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프로젝트소개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1694695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2-1. </a:t>
            </a:r>
            <a:r>
              <a:rPr lang="ko-KR" altLang="en-US" b="1" dirty="0">
                <a:solidFill>
                  <a:schemeClr val="accent6"/>
                </a:solidFill>
              </a:rPr>
              <a:t>팀원소개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2-2. </a:t>
            </a:r>
            <a:r>
              <a:rPr lang="ko-KR" altLang="en-US" sz="1600" b="1" dirty="0" err="1">
                <a:solidFill>
                  <a:schemeClr val="bg1">
                    <a:lumMod val="65000"/>
                  </a:schemeClr>
                </a:solidFill>
              </a:rPr>
              <a:t>기술스택</a:t>
            </a:r>
            <a:endParaRPr lang="ko-KR" altLang="en-US" sz="1600" b="1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팀원소개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C3B8E547-4304-40F2-848A-9CF57264BC01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31DA8C5D-E676-4FF1-BFEA-A4969A22E1AF}"/>
              </a:ext>
            </a:extLst>
          </p:cNvPr>
          <p:cNvSpPr/>
          <p:nvPr/>
        </p:nvSpPr>
        <p:spPr>
          <a:xfrm>
            <a:off x="3211380" y="2095011"/>
            <a:ext cx="2077000" cy="3540359"/>
          </a:xfrm>
          <a:prstGeom prst="roundRect">
            <a:avLst/>
          </a:prstGeom>
          <a:solidFill>
            <a:srgbClr val="2A93F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0E605687-1C87-4AE7-840E-FECF9578A86D}"/>
              </a:ext>
            </a:extLst>
          </p:cNvPr>
          <p:cNvCxnSpPr/>
          <p:nvPr/>
        </p:nvCxnSpPr>
        <p:spPr>
          <a:xfrm>
            <a:off x="3575803" y="3865190"/>
            <a:ext cx="1348154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타원 23">
            <a:extLst>
              <a:ext uri="{FF2B5EF4-FFF2-40B4-BE49-F238E27FC236}">
                <a16:creationId xmlns:a16="http://schemas.microsoft.com/office/drawing/2014/main" id="{08F54960-29C6-4CBF-ACEF-F5467FB52074}"/>
              </a:ext>
            </a:extLst>
          </p:cNvPr>
          <p:cNvSpPr/>
          <p:nvPr/>
        </p:nvSpPr>
        <p:spPr>
          <a:xfrm>
            <a:off x="3575803" y="2348428"/>
            <a:ext cx="1348154" cy="1348152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DC4C44A-F6B4-4AE6-BCFF-EFE302008CC6}"/>
              </a:ext>
            </a:extLst>
          </p:cNvPr>
          <p:cNvSpPr txBox="1"/>
          <p:nvPr/>
        </p:nvSpPr>
        <p:spPr>
          <a:xfrm>
            <a:off x="3570046" y="4014295"/>
            <a:ext cx="1359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김지수</a:t>
            </a:r>
            <a:r>
              <a:rPr lang="en-US" altLang="ko-KR" b="1" dirty="0">
                <a:solidFill>
                  <a:schemeClr val="bg1"/>
                </a:solidFill>
              </a:rPr>
              <a:t>.Dev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8270EE9-560D-444A-9BF2-D6EA087546CA}"/>
              </a:ext>
            </a:extLst>
          </p:cNvPr>
          <p:cNvSpPr txBox="1"/>
          <p:nvPr/>
        </p:nvSpPr>
        <p:spPr>
          <a:xfrm>
            <a:off x="3335878" y="4396232"/>
            <a:ext cx="188982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프로젝트 총괄</a:t>
            </a:r>
            <a:endParaRPr lang="en-US" altLang="ko-KR" sz="1100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Front-end</a:t>
            </a:r>
            <a:r>
              <a:rPr lang="ko-KR" altLang="en-US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전반 </a:t>
            </a:r>
            <a:r>
              <a:rPr lang="en-US" altLang="ko-KR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UI/UX </a:t>
            </a:r>
            <a:r>
              <a:rPr lang="ko-KR" altLang="en-US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설계</a:t>
            </a:r>
            <a:endParaRPr lang="en-US" altLang="ko-KR" sz="1100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캠페인 게시판</a:t>
            </a:r>
            <a:r>
              <a:rPr lang="en-US" altLang="ko-KR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(C.R.U.D)</a:t>
            </a: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DB</a:t>
            </a:r>
            <a:r>
              <a:rPr lang="ko-KR" altLang="en-US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설계 및 구현</a:t>
            </a:r>
            <a:endParaRPr lang="en-US" altLang="ko-KR" sz="1100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pic>
        <p:nvPicPr>
          <p:cNvPr id="21" name="그림 20" descr="상징, 원, 다채로움, 라일락이(가) 표시된 사진&#10;&#10;자동 생성된 설명">
            <a:extLst>
              <a:ext uri="{FF2B5EF4-FFF2-40B4-BE49-F238E27FC236}">
                <a16:creationId xmlns:a16="http://schemas.microsoft.com/office/drawing/2014/main" id="{EDADE16C-51A6-A2D9-F9AA-DF05A0BC6D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5803" y="2335821"/>
            <a:ext cx="1348154" cy="1348154"/>
          </a:xfrm>
          <a:prstGeom prst="rect">
            <a:avLst/>
          </a:prstGeom>
        </p:spPr>
      </p:pic>
      <p:grpSp>
        <p:nvGrpSpPr>
          <p:cNvPr id="39" name="그룹 38">
            <a:extLst>
              <a:ext uri="{FF2B5EF4-FFF2-40B4-BE49-F238E27FC236}">
                <a16:creationId xmlns:a16="http://schemas.microsoft.com/office/drawing/2014/main" id="{09419F9B-5F7B-40BC-A11B-18AD1A22872D}"/>
              </a:ext>
            </a:extLst>
          </p:cNvPr>
          <p:cNvGrpSpPr/>
          <p:nvPr/>
        </p:nvGrpSpPr>
        <p:grpSpPr>
          <a:xfrm>
            <a:off x="3592394" y="5698295"/>
            <a:ext cx="1376790" cy="307777"/>
            <a:chOff x="1522374" y="1735254"/>
            <a:chExt cx="1376790" cy="307777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FFBF475A-C99F-41A9-8831-8A2DEFD658E2}"/>
                </a:ext>
              </a:extLst>
            </p:cNvPr>
            <p:cNvSpPr txBox="1"/>
            <p:nvPr/>
          </p:nvSpPr>
          <p:spPr>
            <a:xfrm>
              <a:off x="1574762" y="1735254"/>
              <a:ext cx="132440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1" dirty="0">
                  <a:solidFill>
                    <a:srgbClr val="2A93FB"/>
                  </a:solidFill>
                  <a:latin typeface="+mj-ea"/>
                  <a:ea typeface="+mj-ea"/>
                </a:rPr>
                <a:t>캠페인 게시판</a:t>
              </a:r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5E4EFF13-EE26-4BFF-AB8E-D2CED56CF5BC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rgbClr val="2A93F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solidFill>
                  <a:srgbClr val="2A93FB"/>
                </a:solidFill>
              </a:endParaRPr>
            </a:p>
          </p:txBody>
        </p:sp>
      </p:grpSp>
      <p:pic>
        <p:nvPicPr>
          <p:cNvPr id="37" name="그림 36">
            <a:extLst>
              <a:ext uri="{FF2B5EF4-FFF2-40B4-BE49-F238E27FC236}">
                <a16:creationId xmlns:a16="http://schemas.microsoft.com/office/drawing/2014/main" id="{DEE08464-72CC-4E76-BB54-040B2D7EC06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3694" y="3439971"/>
            <a:ext cx="2520000" cy="1020054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D41CD833-2C34-48DA-89F7-8A29DBE3E04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8666" y="3439971"/>
            <a:ext cx="2520000" cy="1020054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CED8CA65-64D7-4300-BB94-5F91E11C1E6E}"/>
              </a:ext>
            </a:extLst>
          </p:cNvPr>
          <p:cNvSpPr txBox="1"/>
          <p:nvPr/>
        </p:nvSpPr>
        <p:spPr>
          <a:xfrm>
            <a:off x="10069297" y="4434514"/>
            <a:ext cx="1370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549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2024.03.01</a:t>
            </a:r>
            <a:endParaRPr lang="ko-KR" altLang="en-US" b="1" dirty="0">
              <a:solidFill>
                <a:srgbClr val="00549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87BD158-75BC-4ED9-B65B-C868314D205F}"/>
              </a:ext>
            </a:extLst>
          </p:cNvPr>
          <p:cNvSpPr txBox="1"/>
          <p:nvPr/>
        </p:nvSpPr>
        <p:spPr>
          <a:xfrm>
            <a:off x="7127172" y="4446175"/>
            <a:ext cx="1370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2024.04.01</a:t>
            </a:r>
            <a:endParaRPr lang="ko-KR" altLang="en-US" b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16697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4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02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프로젝트소개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169469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2-1.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팀원소개</a:t>
            </a:r>
          </a:p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2-2. </a:t>
            </a:r>
            <a:r>
              <a:rPr lang="ko-KR" altLang="en-US" b="1" dirty="0" err="1">
                <a:solidFill>
                  <a:schemeClr val="accent6"/>
                </a:solidFill>
              </a:rPr>
              <a:t>기술스택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 err="1"/>
              <a:t>기술스택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C3B8E547-4304-40F2-848A-9CF57264BC01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CBED3013-3CB4-4523-9B12-7E49CA49CA2A}"/>
              </a:ext>
            </a:extLst>
          </p:cNvPr>
          <p:cNvSpPr/>
          <p:nvPr/>
        </p:nvSpPr>
        <p:spPr>
          <a:xfrm>
            <a:off x="7137483" y="3299172"/>
            <a:ext cx="859962" cy="728778"/>
          </a:xfrm>
          <a:prstGeom prst="right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1" name="그림 10" descr="그래픽, 그래픽 디자인, 폰트, 텍스트이(가) 표시된 사진&#10;&#10;자동 생성된 설명">
            <a:extLst>
              <a:ext uri="{FF2B5EF4-FFF2-40B4-BE49-F238E27FC236}">
                <a16:creationId xmlns:a16="http://schemas.microsoft.com/office/drawing/2014/main" id="{125CDF69-6708-622F-E19E-1CCD4408D6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3811" y="2507279"/>
            <a:ext cx="2337486" cy="2337486"/>
          </a:xfrm>
          <a:prstGeom prst="rect">
            <a:avLst/>
          </a:prstGeom>
        </p:spPr>
      </p:pic>
      <p:pic>
        <p:nvPicPr>
          <p:cNvPr id="14" name="그림 13" descr="그래픽, 원, 다채로움, 예술이(가) 표시된 사진&#10;&#10;자동 생성된 설명">
            <a:extLst>
              <a:ext uri="{FF2B5EF4-FFF2-40B4-BE49-F238E27FC236}">
                <a16:creationId xmlns:a16="http://schemas.microsoft.com/office/drawing/2014/main" id="{716E401D-5FF4-1306-298A-B205C52948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5334" y="1711672"/>
            <a:ext cx="1587500" cy="1587500"/>
          </a:xfrm>
          <a:prstGeom prst="rect">
            <a:avLst/>
          </a:prstGeom>
        </p:spPr>
      </p:pic>
      <p:pic>
        <p:nvPicPr>
          <p:cNvPr id="20" name="그림 19" descr="그래픽, 폰트, 상징, 로고이(가) 표시된 사진&#10;&#10;자동 생성된 설명">
            <a:extLst>
              <a:ext uri="{FF2B5EF4-FFF2-40B4-BE49-F238E27FC236}">
                <a16:creationId xmlns:a16="http://schemas.microsoft.com/office/drawing/2014/main" id="{6489DFC7-BF6E-42B8-7136-EA48348E4F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2438" y="1761398"/>
            <a:ext cx="1468679" cy="1468679"/>
          </a:xfrm>
          <a:prstGeom prst="rect">
            <a:avLst/>
          </a:prstGeom>
        </p:spPr>
      </p:pic>
      <p:pic>
        <p:nvPicPr>
          <p:cNvPr id="22" name="그림 21" descr="그래픽, 스크린샷, 직사각형, 디자인이(가) 표시된 사진&#10;&#10;자동 생성된 설명">
            <a:extLst>
              <a:ext uri="{FF2B5EF4-FFF2-40B4-BE49-F238E27FC236}">
                <a16:creationId xmlns:a16="http://schemas.microsoft.com/office/drawing/2014/main" id="{56BB8808-7EF5-0521-62E7-9B6A5D270C9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8228" y="3398767"/>
            <a:ext cx="1468677" cy="1468677"/>
          </a:xfrm>
          <a:prstGeom prst="rect">
            <a:avLst/>
          </a:prstGeom>
        </p:spPr>
      </p:pic>
      <p:pic>
        <p:nvPicPr>
          <p:cNvPr id="24" name="그림 23" descr="폰트, 그래픽, 로고, 그래픽 디자인이(가) 표시된 사진&#10;&#10;자동 생성된 설명">
            <a:extLst>
              <a:ext uri="{FF2B5EF4-FFF2-40B4-BE49-F238E27FC236}">
                <a16:creationId xmlns:a16="http://schemas.microsoft.com/office/drawing/2014/main" id="{F9369C4F-28FD-CFE2-FB8B-0A3E365D924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9719" y="5028067"/>
            <a:ext cx="2246230" cy="916829"/>
          </a:xfrm>
          <a:prstGeom prst="rect">
            <a:avLst/>
          </a:prstGeom>
        </p:spPr>
      </p:pic>
      <p:pic>
        <p:nvPicPr>
          <p:cNvPr id="26" name="그림 25" descr="노랑, 직사각형, 그래픽, 스크린샷이(가) 표시된 사진&#10;&#10;자동 생성된 설명">
            <a:extLst>
              <a:ext uri="{FF2B5EF4-FFF2-40B4-BE49-F238E27FC236}">
                <a16:creationId xmlns:a16="http://schemas.microsoft.com/office/drawing/2014/main" id="{3ABBD391-61A2-8E0D-0F0A-110565D73A6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4758" y="3424882"/>
            <a:ext cx="1416449" cy="1416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5620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AAD38BA3-AE2F-40F0-B92B-40A99992E74F}"/>
              </a:ext>
            </a:extLst>
          </p:cNvPr>
          <p:cNvGrpSpPr/>
          <p:nvPr/>
        </p:nvGrpSpPr>
        <p:grpSpPr>
          <a:xfrm>
            <a:off x="2311631" y="2321004"/>
            <a:ext cx="8403997" cy="2215991"/>
            <a:chOff x="1678515" y="2321002"/>
            <a:chExt cx="8403997" cy="221599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3BF87FC-9FFA-471F-A911-F1DE3270F70D}"/>
                </a:ext>
              </a:extLst>
            </p:cNvPr>
            <p:cNvSpPr txBox="1"/>
            <p:nvPr/>
          </p:nvSpPr>
          <p:spPr>
            <a:xfrm>
              <a:off x="1678515" y="2321002"/>
              <a:ext cx="1824538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38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03</a:t>
              </a:r>
              <a:endParaRPr lang="ko-KR" altLang="en-US" sz="13800" b="1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339C1A3-37BC-4F3D-A861-A379B8E89111}"/>
                </a:ext>
              </a:extLst>
            </p:cNvPr>
            <p:cNvCxnSpPr>
              <a:cxnSpLocks/>
            </p:cNvCxnSpPr>
            <p:nvPr/>
          </p:nvCxnSpPr>
          <p:spPr>
            <a:xfrm>
              <a:off x="3528701" y="2444750"/>
              <a:ext cx="0" cy="196850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A202084A-FF75-4019-ACA0-7D4510A0DD3F}"/>
                </a:ext>
              </a:extLst>
            </p:cNvPr>
            <p:cNvCxnSpPr>
              <a:cxnSpLocks/>
            </p:cNvCxnSpPr>
            <p:nvPr/>
          </p:nvCxnSpPr>
          <p:spPr>
            <a:xfrm>
              <a:off x="6626021" y="2444750"/>
              <a:ext cx="0" cy="1968500"/>
            </a:xfrm>
            <a:prstGeom prst="line">
              <a:avLst/>
            </a:prstGeom>
            <a:ln w="76200"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3E05598-75C0-4443-9C13-669B46829FB6}"/>
                </a:ext>
              </a:extLst>
            </p:cNvPr>
            <p:cNvSpPr txBox="1"/>
            <p:nvPr/>
          </p:nvSpPr>
          <p:spPr>
            <a:xfrm>
              <a:off x="3753922" y="3013500"/>
              <a:ext cx="264687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b="1" dirty="0" err="1">
                  <a:solidFill>
                    <a:schemeClr val="bg1"/>
                  </a:solidFill>
                </a:rPr>
                <a:t>프로젝트상세</a:t>
              </a:r>
              <a:endParaRPr lang="ko-KR" altLang="en-US" sz="3200" b="1" dirty="0">
                <a:solidFill>
                  <a:schemeClr val="bg1"/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FB01D92-A3EA-41BD-8AF2-E1ECAD13B8B2}"/>
                </a:ext>
              </a:extLst>
            </p:cNvPr>
            <p:cNvSpPr txBox="1"/>
            <p:nvPr/>
          </p:nvSpPr>
          <p:spPr>
            <a:xfrm>
              <a:off x="6851243" y="2459501"/>
              <a:ext cx="3231269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altLang="ko-KR" sz="2400" b="1" dirty="0">
                  <a:solidFill>
                    <a:schemeClr val="bg1"/>
                  </a:solidFill>
                </a:rPr>
                <a:t>3-1. </a:t>
              </a:r>
              <a:r>
                <a:rPr lang="ko-KR" altLang="en-US" sz="2400" b="1" dirty="0">
                  <a:solidFill>
                    <a:schemeClr val="bg1"/>
                  </a:solidFill>
                </a:rPr>
                <a:t>구조도</a:t>
              </a:r>
              <a:endParaRPr lang="en-US" altLang="ko-KR" sz="2400" b="1" dirty="0">
                <a:solidFill>
                  <a:schemeClr val="bg1"/>
                </a:solidFill>
              </a:endParaRPr>
            </a:p>
            <a:p>
              <a:r>
                <a:rPr lang="en-US" altLang="ko-KR" sz="2400" b="1" dirty="0">
                  <a:solidFill>
                    <a:schemeClr val="bg1"/>
                  </a:solidFill>
                </a:rPr>
                <a:t> 3-2. Wire Frame</a:t>
              </a:r>
            </a:p>
            <a:p>
              <a:r>
                <a:rPr lang="en-US" altLang="ko-KR" sz="2400" b="1" dirty="0">
                  <a:solidFill>
                    <a:schemeClr val="bg1"/>
                  </a:solidFill>
                </a:rPr>
                <a:t> 3-3. URL Mapping</a:t>
              </a:r>
            </a:p>
            <a:p>
              <a:r>
                <a:rPr lang="en-US" altLang="ko-KR" sz="2400" b="1" dirty="0">
                  <a:solidFill>
                    <a:schemeClr val="bg1"/>
                  </a:solidFill>
                </a:rPr>
                <a:t> 3-4. </a:t>
              </a:r>
              <a:r>
                <a:rPr lang="ko-KR" altLang="en-US" sz="2400" b="1" dirty="0">
                  <a:solidFill>
                    <a:schemeClr val="bg1"/>
                  </a:solidFill>
                </a:rPr>
                <a:t>기술설명</a:t>
              </a:r>
              <a:endParaRPr lang="en-US" altLang="ko-KR" sz="2400" b="1" dirty="0">
                <a:solidFill>
                  <a:schemeClr val="bg1"/>
                </a:solidFill>
              </a:endParaRPr>
            </a:p>
            <a:p>
              <a:r>
                <a:rPr lang="en-US" altLang="ko-KR" sz="2400" b="1" dirty="0">
                  <a:solidFill>
                    <a:schemeClr val="bg1"/>
                  </a:solidFill>
                </a:rPr>
                <a:t> 3-5. DATA</a:t>
              </a:r>
              <a:r>
                <a:rPr lang="ko-KR" altLang="en-US" sz="2400" b="1" dirty="0">
                  <a:solidFill>
                    <a:schemeClr val="bg1"/>
                  </a:solidFill>
                </a:rPr>
                <a:t>운용</a:t>
              </a:r>
              <a:r>
                <a:rPr lang="en-US" altLang="ko-KR" sz="2400" b="1" dirty="0">
                  <a:solidFill>
                    <a:schemeClr val="bg1"/>
                  </a:solidFill>
                </a:rPr>
                <a:t>(</a:t>
              </a:r>
              <a:r>
                <a:rPr lang="en-US" altLang="ko-KR" sz="2400" b="1" dirty="0" err="1">
                  <a:solidFill>
                    <a:schemeClr val="bg1"/>
                  </a:solidFill>
                </a:rPr>
                <a:t>json</a:t>
              </a:r>
              <a:r>
                <a:rPr lang="en-US" altLang="ko-KR" sz="2400" b="1" dirty="0">
                  <a:solidFill>
                    <a:schemeClr val="bg1"/>
                  </a:solidFill>
                </a:rPr>
                <a:t>)</a:t>
              </a:r>
              <a:endParaRPr lang="ko-KR" altLang="en-US" sz="24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767198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1210</TotalTime>
  <Words>2940</Words>
  <Application>Microsoft Macintosh PowerPoint</Application>
  <PresentationFormat>와이드스크린</PresentationFormat>
  <Paragraphs>690</Paragraphs>
  <Slides>34</Slides>
  <Notes>34</Notes>
  <HiddenSlides>1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42" baseType="lpstr">
      <vt:lpstr>맑은 고딕</vt:lpstr>
      <vt:lpstr>맑은 고딕 Semilight</vt:lpstr>
      <vt:lpstr>맑은고딕</vt:lpstr>
      <vt:lpstr>Elsie</vt:lpstr>
      <vt:lpstr>Söhne</vt:lpstr>
      <vt:lpstr>Agency FB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ERD 상세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상호형</dc:creator>
  <cp:lastModifiedBy>jisookim17@outlook.kr</cp:lastModifiedBy>
  <cp:revision>237</cp:revision>
  <dcterms:created xsi:type="dcterms:W3CDTF">2024-03-18T03:26:54Z</dcterms:created>
  <dcterms:modified xsi:type="dcterms:W3CDTF">2024-03-28T05:01:01Z</dcterms:modified>
</cp:coreProperties>
</file>